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96" r:id="rId2"/>
    <p:sldId id="279" r:id="rId3"/>
    <p:sldId id="297" r:id="rId4"/>
    <p:sldId id="259" r:id="rId5"/>
    <p:sldId id="313" r:id="rId6"/>
    <p:sldId id="282" r:id="rId7"/>
    <p:sldId id="307" r:id="rId8"/>
    <p:sldId id="263" r:id="rId9"/>
    <p:sldId id="329" r:id="rId10"/>
    <p:sldId id="333" r:id="rId11"/>
    <p:sldId id="321" r:id="rId12"/>
    <p:sldId id="285" r:id="rId13"/>
    <p:sldId id="314" r:id="rId14"/>
    <p:sldId id="267" r:id="rId15"/>
    <p:sldId id="315" r:id="rId16"/>
    <p:sldId id="309" r:id="rId17"/>
    <p:sldId id="300" r:id="rId18"/>
    <p:sldId id="308" r:id="rId19"/>
    <p:sldId id="272" r:id="rId20"/>
    <p:sldId id="316" r:id="rId21"/>
    <p:sldId id="312" r:id="rId22"/>
    <p:sldId id="302" r:id="rId23"/>
    <p:sldId id="311" r:id="rId24"/>
    <p:sldId id="335" r:id="rId25"/>
    <p:sldId id="304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博彥 張" initials="博張" lastIdx="2" clrIdx="0">
    <p:extLst>
      <p:ext uri="{19B8F6BF-5375-455C-9EA6-DF929625EA0E}">
        <p15:presenceInfo xmlns:p15="http://schemas.microsoft.com/office/powerpoint/2012/main" userId="08442219d6340e5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80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24T10:02:00.889" idx="1">
    <p:pos x="10" y="10"/>
    <p:text>後排的聽眾可能看不清表格裡的小字，講到這張時，講者可以口頭補充「10/1 先開放長者、孕婦、幼兒、學生和慢性病患，11/2 開放 50 至 64 歲」。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03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開場：今年流感季來得早，公費疫苗 10 月 1 日開打。本單元從流感的危險性談起，接著是疫苗、抗病毒藥物，最後談大家最常自己買的感冒成藥與保健食品，也會和前面三個單元的交互作用觀念串起來。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請學員舉手投票，先不公布答案。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流程：認識流感 → 流感疫苗 → 抗病毒藥物 → 症狀緩解用藥與保健食品 → 五原則與解答。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先問學員：你覺得流感和感冒有什麼不一樣？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兩者都是病毒感染，抗生素對它們都沒有效（呼應 Q1）。只有在醫師判斷合併細菌感染時才需要抗生素。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其他高風險族群還包括：未滿 5 歲幼兒、孕婦與產後兩週內婦女、肥胖者，以及糖尿病、心臟病、肺病、腎臟病、免疫不全等慢性病患者。數字可視授課日期更新為疾管署最新公布資料。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前五項為疾管署公布的流感危險徵兆。長者發燒反應可能不明顯，食慾變差、精神變差、活動力下降也要特別留意。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接下來談疫苗：今年的時程、常見疑問，以及用藥者接種前後要注意的事。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公費疫苗藥劑免費，但院所可能收掛號費；衛生所與社區接種站通常不收。廠牌依到貨隨機安排，各廠牌保護力與安全性相同，不需指定。完整對象與證明文件以疾管署公告為準，可查詢「流感新冠疫苗及流感藥劑地圖」找合約院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這張回答民眾最常問的「要打哪一牌」。先講結論：疾管署表示今年各廠牌公費疫苗的效果與安全性均同，符合資格就及早打，不必為了等特定廠牌而延後。</a:t>
            </a:r>
          </a:p>
          <a:p>
            <a:r>
              <a:rPr lang="zh-TW" altLang="en-US" dirty="0"/>
              <a:t>差別一｜製造方式：公費疫苗中只有輔流威護 Flucelvax 是細胞培養，其餘都是雞胚胎蛋培養。細胞培養可避免病毒在雞蛋中培養時產生「雞蛋適應性變化」，但不代表一定比較好。兩種都是不活化疫苗，不含活病毒，打了不會因此得流感。</a:t>
            </a:r>
          </a:p>
          <a:p>
            <a:r>
              <a:rPr lang="zh-TW" altLang="en-US" dirty="0"/>
              <a:t>差別二｜加強型：今年首度納入公費，有兩種。含佐劑的輔流禦 FLUAD 加了 MF59 佐劑，用來增強免疫反應；高劑量的菲優達 Efluelda 每株病毒抗原量是標準型的 4 倍，適用 65 歲以上。疾管署表示兩種在長者的保護效果相近，重症保護力比標準型高約 24%（24.2%），但接種後手臂紅腫、疼痛等局部反應可能較明顯，要先提醒長輩。</a:t>
            </a:r>
          </a:p>
          <a:p>
            <a:r>
              <a:rPr lang="zh-TW" altLang="en-US" dirty="0"/>
              <a:t>差別三｜公費或自費：仿單適用年齡不等於公費資格。例如 FLUAD 仿單是 50 歲以上，但公費加強型今年約 20 萬劑，優先提供長照、安養機構 65 歲以上長者；一般長者與民眾打的是標準型，廠牌依到貨隨機安排，無法指定。想指定細胞培養或加強型，可洽合約院所自費，供應與價格以院所為準。</a:t>
            </a:r>
          </a:p>
          <a:p>
            <a:r>
              <a:rPr lang="zh-TW" altLang="en-US" dirty="0"/>
              <a:t>若被問到「對雞蛋過敏能不能打」：請以疾管署最新問答為準，授課前先核對，必要時建議民眾先詢問醫師。</a:t>
            </a:r>
          </a:p>
          <a:p>
            <a:r>
              <a:rPr lang="zh-TW" altLang="en-US" dirty="0"/>
              <a:t>資料來源：衛生福利部疾病管制署 115 年度公費流感疫苗接種計畫問答；疾管署 115 年 3 月 31 日新聞稿（115 年秋冬公費流感疫苗採購規劃）。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公費疫苗藥劑免費，但院所可能收掛號費；衛生所與社區接種站通常不收。廠牌依到貨隨機安排，各廠牌保護力與安全性相同，不需指定。完整對象與證明文件以疾管署公告為準，可查詢「流感新冠疫苗及流感藥劑地圖」找合約院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第二題呼應快問快答 Q3。可以用「安全帶」比喻：繫了安全帶還是可能出車禍，但能大幅降低重傷的機會。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藥師重點：很多長輩以為吃抗凝血藥不能打針而放棄接種，或自行停藥去打針，兩者都不對。其他需與醫師討論的情況，例如曾在接種後 6 週內發生格林巴利症候群、對蛋嚴重過敏等，接種前由醫師評估。接種後建議在現場休息觀察約 30 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接下來介紹國內常見的四種流感抗病毒藥物，以及用藥重點。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公費藥劑配置的是克流感、易剋冒（oseltamivir）與瑞樂沙（zanamivir）；紓伏效與瑞貝塔通常需自費，實際以院所供應為準。紓伏效的注意事項和第二單元鈣片的道理相同，下一張會再說明。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異常行為（如突然奔跑、跳樓等）的原因目前無法確定是藥物或流感本身造成，但發病初期兩天內應避免讓孩子獨處，門窗上鎖。最常見的副作用是噁心、嘔吐，隨餐服用可改善。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擴大措施期限依疾管署公告調整，授課前請再確認最新日期。流感抗病毒藥劑目前未列入健保給付，所以非公費對象需自費。完整條件以疾管署「公費流感抗病毒藥劑使用對象一覽表」為準。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紓伏效的道理和第二單元鈣片與抗生素、甲狀腺藥相同：多價金屬離子會和藥物結合。領到紓伏效時，請提醒病人當天服藥前後不要配牛奶或吃鈣片等，實際間隔依藥品說明。克流感本身與一般慢性病藥物的交互作用很少。鼻噴疫苗今年未納入公費，自費接種者若近期用過抗病毒藥需告知醫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很多人感冒第一步是自己去買成藥或保健食品，這一段談怎麼安全使用。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阿斯匹靈這一項呼應快問快答 Q2。成人長期服用低劑量阿斯匹靈保護心血管者，不需因為感冒而自行停藥。NSAID 與抗凝血藥併用的出血風險，可連結第一單元。青光眼部分可連結第三單元。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可以準備幾盒市售綜合感冒藥與熱飲沖劑的包裝，讓學員找找看「乙醯胺酚」在哪裡。一般成人每日上限依藥品仿單，長期飲酒、肝病或體重較輕的長者應更保守，由醫師藥師評估。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這張把系列的主題串回來：流感季大家最常加吃的保健食品，同樣要注意與藥物的交互作用。均衡飲食、充足睡眠、勤洗手、戴口罩與接種疫苗，才是預防的基本功。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口訣：打疫苗、早就醫、吃完藥、看成分、問藥師。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再舉手一次，比較課前課後答對比例。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Q&amp;A，並預告下一單元。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tw/News_Content_37_78721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tw/News_Content_37_78721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1953347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2491756"/>
            <a:ext cx="10883456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3606800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38862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認識流感・打對疫苗・用對藥・小心成藥與保健食品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671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快問快答：對？還是不對？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得了流感，吃抗生素可以好得比較快？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34214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09503"/>
            <a:ext cx="2853718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01913"/>
            <a:ext cx="2853718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孫子得流感發高燒，可以給他吃阿斯匹靈退燒？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打了疫苗還是得流感，代表疫苗沒有用？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934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上完這堂課，你能夠……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84042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19606"/>
            <a:ext cx="576077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分辨流感與一般感冒，認得需要就醫的危險徵兆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11798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89689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225254"/>
            <a:ext cx="548640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說出今年公費流感疫苗的接種時程與注意事項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3917445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095338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130901"/>
            <a:ext cx="5212093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認識流感抗病毒藥物的正確用法與交互作用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4823093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000986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036550"/>
            <a:ext cx="411480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安全使用感冒成藥與保健食品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8634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5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流感不是「比較重的感冒」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認識流感｜分辨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流感和一般感冒，差在哪裡？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849259"/>
              </p:ext>
            </p:extLst>
          </p:nvPr>
        </p:nvGraphicFramePr>
        <p:xfrm>
          <a:off x="822665" y="2011331"/>
          <a:ext cx="10553700" cy="332740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流感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9FD6D0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一般感冒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病毒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流感病毒（A 型、B 型）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鼻病毒等多種病毒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發病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突然發作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慢慢出現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主要症狀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高燒、全身肌肉痠痛、頭痛、極度疲倦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流鼻水、鼻塞、喉嚨痛，發燒較輕或無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併發症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肺炎、心肌炎、腦炎，可能致命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少見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預防與治療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有疫苗、有抗病毒藥物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症狀治療為主</a:t>
                      </a:r>
                      <a:endParaRPr lang="en-US" sz="17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920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認識流感｜誰容易重症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流感重症，多是長者與慢性病人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4"/>
            <a:ext cx="1088345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上一個流感季（114–115 年）累計 1,075 例流感併發重症，其中：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5944" y="2563382"/>
            <a:ext cx="3382550" cy="1727324"/>
          </a:xfrm>
          <a:prstGeom prst="roundRect">
            <a:avLst>
              <a:gd name="adj" fmla="val 863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95427" y="2842862"/>
            <a:ext cx="2908293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63%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95427" y="3706453"/>
            <a:ext cx="2908293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 65 歲以上長者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08024" y="2563382"/>
            <a:ext cx="3382550" cy="1727324"/>
          </a:xfrm>
          <a:prstGeom prst="roundRect">
            <a:avLst>
              <a:gd name="adj" fmla="val 863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87506" y="2842862"/>
            <a:ext cx="2908293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82%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4687506" y="3706453"/>
            <a:ext cx="2908293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有慢性病史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96928" y="2560207"/>
            <a:ext cx="3382303" cy="1733674"/>
          </a:xfrm>
          <a:prstGeom prst="roundRect">
            <a:avLst>
              <a:gd name="adj" fmla="val 8791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276287" y="2839563"/>
            <a:ext cx="2908293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72%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8276287" y="3703154"/>
            <a:ext cx="2908293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沒有接種當季流感疫苗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資料來源：衛生福利部疾病管制署，2026 年 8 月 18 日新聞稿　・　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23082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認識流感｜危險徵兆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出現這些徵兆，請盡速就醫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3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4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呼吸急促、困難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83811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喘不過氣、講話會喘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13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233324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發紺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583811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嘴唇、指甲發紫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13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233324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血痰、胸痛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583811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咳出帶血的痰，胸口疼痛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5944" y="3263376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3492088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意識改變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70068" y="3842575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嗜睡叫不醒、胡言亂語、抽搐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397354" y="3263376"/>
            <a:ext cx="3397291" cy="1074645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4651478" y="3492088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低血壓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651478" y="3842575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頭暈、手腳冰冷、快昏倒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75590" y="3260201"/>
            <a:ext cx="3403641" cy="1080995"/>
          </a:xfrm>
          <a:prstGeom prst="roundRect">
            <a:avLst>
              <a:gd name="adj" fmla="val 11748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8229590" y="3488789"/>
            <a:ext cx="298251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燒退又再燒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29590" y="3839276"/>
            <a:ext cx="2982511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好轉後又惡化，可能合併細菌感染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  <p:sp>
        <p:nvSpPr>
          <p:cNvPr id="40" name="Kids signs"/>
          <p:cNvSpPr/>
          <p:nvPr/>
        </p:nvSpPr>
        <p:spPr>
          <a:xfrm>
            <a:off x="815340" y="4546600"/>
            <a:ext cx="10560050" cy="914400"/>
          </a:xfrm>
          <a:prstGeom prst="roundRect">
            <a:avLst>
              <a:gd name="adj" fmla="val 11522"/>
            </a:avLst>
          </a:prstGeom>
          <a:solidFill>
            <a:srgbClr val="F6E6C4"/>
          </a:solidFill>
          <a:ln>
            <a:noFill/>
          </a:ln>
        </p:spPr>
        <p:txBody>
          <a:bodyPr wrap="square" lIns="254000" tIns="127000" rIns="254000" bIns="127000" anchor="ctr">
            <a:no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zh-TW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兒童還要注意</a:t>
            </a:r>
          </a:p>
          <a:p>
            <a:pPr marL="0" indent="0" algn="l">
              <a:lnSpc>
                <a:spcPts val="2200"/>
              </a:lnSpc>
              <a:buNone/>
            </a:pPr>
            <a:r>
              <a:rPr lang="zh-TW" sz="1500" b="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呼吸急促、活動力差、不易喚醒、不肯喝水或尿量變少，也要盡速就醫</a:t>
            </a:r>
          </a:p>
        </p:txBody>
      </p:sp>
    </p:spTree>
    <p:extLst>
      <p:ext uri="{BB962C8B-B14F-4D97-AF65-F5344CB8AC3E}">
        <p14:creationId xmlns:p14="http://schemas.microsoft.com/office/powerpoint/2010/main" val="3447683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預防流感最有效的方法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流感疫苗｜今年重點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年度公費流感疫苗，分兩階段開打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/>
              </a:rPr>
              <a:t>資料來源：衛生福利部疾病管制署 115 年度公費流感疫苗接種計畫、「左流右新護肺顧心」接種對象海報　・　流感、疫苗與治療藥物</a:t>
            </a:r>
            <a:endParaRPr lang="en-US" sz="1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36B177C-5447-2587-66D2-E51CE38029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500" b="11000"/>
          <a:stretch>
            <a:fillRect/>
          </a:stretch>
        </p:blipFill>
        <p:spPr>
          <a:xfrm>
            <a:off x="812800" y="2006600"/>
            <a:ext cx="7048500" cy="3835400"/>
          </a:xfrm>
          <a:prstGeom prst="rect">
            <a:avLst/>
          </a:prstGeom>
        </p:spPr>
      </p:pic>
      <p:sp>
        <p:nvSpPr>
          <p:cNvPr id="210" name="Fact 1"/>
          <p:cNvSpPr/>
          <p:nvPr/>
        </p:nvSpPr>
        <p:spPr>
          <a:xfrm>
            <a:off x="8216900" y="2006600"/>
            <a:ext cx="3162300" cy="1159933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 wrap="square" lIns="203200" tIns="139700" rIns="177800" bIns="101600" anchor="t">
            <a:noAutofit/>
          </a:bodyPr>
          <a:lstStyle/>
          <a:p>
            <a:pPr>
              <a:spcAft>
                <a:spcPts val="400"/>
              </a:spcAft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三價疫苗</a:t>
            </a:r>
          </a:p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H1N1、H3N2、B 型全部換新</a:t>
            </a:r>
          </a:p>
        </p:txBody>
      </p:sp>
      <p:sp>
        <p:nvSpPr>
          <p:cNvPr id="211" name="Fact 2"/>
          <p:cNvSpPr/>
          <p:nvPr/>
        </p:nvSpPr>
        <p:spPr>
          <a:xfrm>
            <a:off x="8216900" y="3344333"/>
            <a:ext cx="3162300" cy="1159933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 wrap="square" lIns="203200" tIns="139700" rIns="177800" bIns="101600" anchor="t">
            <a:noAutofit/>
          </a:bodyPr>
          <a:lstStyle/>
          <a:p>
            <a:pPr>
              <a:spcAft>
                <a:spcPts val="400"/>
              </a:spcAft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首度引進加強型</a:t>
            </a:r>
          </a:p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優先給長照、安養機構 65 歲以上長者</a:t>
            </a:r>
          </a:p>
        </p:txBody>
      </p:sp>
      <p:sp>
        <p:nvSpPr>
          <p:cNvPr id="212" name="Fact 3"/>
          <p:cNvSpPr/>
          <p:nvPr/>
        </p:nvSpPr>
        <p:spPr>
          <a:xfrm>
            <a:off x="8216900" y="4682066"/>
            <a:ext cx="3162300" cy="1159933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 wrap="square" lIns="203200" tIns="139700" rIns="177800" bIns="101600" anchor="t">
            <a:noAutofit/>
          </a:bodyPr>
          <a:lstStyle/>
          <a:p>
            <a:pPr>
              <a:spcAft>
                <a:spcPts val="400"/>
              </a:spcAft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左流右新</a:t>
            </a:r>
          </a:p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流感、新冠同時打，分左右手</a:t>
            </a:r>
          </a:p>
        </p:txBody>
      </p:sp>
    </p:spTree>
    <p:extLst>
      <p:ext uri="{BB962C8B-B14F-4D97-AF65-F5344CB8AC3E}">
        <p14:creationId xmlns:p14="http://schemas.microsoft.com/office/powerpoint/2010/main" val="364838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流感疫苗｜怎麼選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疫苗種類變多，符合資格及早打最重要</a:t>
            </a:r>
            <a:endParaRPr lang="en-US" sz="3200" dirty="0"/>
          </a:p>
        </p:txBody>
      </p:sp>
      <p:sp>
        <p:nvSpPr>
          <p:cNvPr id="40" name="Card 1"/>
          <p:cNvSpPr/>
          <p:nvPr/>
        </p:nvSpPr>
        <p:spPr>
          <a:xfrm>
            <a:off x="812769" y="2004609"/>
            <a:ext cx="3500818" cy="3000000"/>
          </a:xfrm>
          <a:prstGeom prst="roundRect">
            <a:avLst>
              <a:gd name="adj" fmla="val 5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 wrap="square" lIns="228600" tIns="228600" rIns="228600" bIns="152400" rtlCol="0" anchor="t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zh-TW" altLang="en-US" sz="12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差別一｜製造方式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雞蛋培養或細胞培養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雞蛋培養：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多數公費疫苗，使用歷史最久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細胞培養：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輔流威護 Flucelvax，避免病毒在雞蛋中變異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兩種都是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不活化疫苗，不含活病毒</a:t>
            </a:r>
          </a:p>
        </p:txBody>
      </p:sp>
      <p:sp>
        <p:nvSpPr>
          <p:cNvPr id="41" name="Card 2"/>
          <p:cNvSpPr/>
          <p:nvPr/>
        </p:nvSpPr>
        <p:spPr>
          <a:xfrm>
            <a:off x="4504087" y="2004609"/>
            <a:ext cx="3500818" cy="3000000"/>
          </a:xfrm>
          <a:prstGeom prst="roundRect">
            <a:avLst>
              <a:gd name="adj" fmla="val 5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 wrap="square" lIns="228600" tIns="228600" rIns="228600" bIns="152400" rtlCol="0" anchor="t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zh-TW" altLang="en-US" sz="12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差別二｜加強型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含佐劑或高劑量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含佐劑：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輔流禦 FLUAD，加 MF59 佐劑增強免疫反應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高劑量：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菲優達 Efluelda，抗原量是標準型 4 倍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重症保護力高約 24%，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但手臂紅腫痠痛較明顯</a:t>
            </a:r>
          </a:p>
        </p:txBody>
      </p:sp>
      <p:sp>
        <p:nvSpPr>
          <p:cNvPr id="42" name="Card 3"/>
          <p:cNvSpPr/>
          <p:nvPr/>
        </p:nvSpPr>
        <p:spPr>
          <a:xfrm>
            <a:off x="8195405" y="2004609"/>
            <a:ext cx="3500818" cy="3000000"/>
          </a:xfrm>
          <a:prstGeom prst="roundRect">
            <a:avLst>
              <a:gd name="adj" fmla="val 5000"/>
            </a:avLst>
          </a:prstGeom>
          <a:solidFill>
            <a:srgbClr val="FFFDF8"/>
          </a:solidFill>
          <a:ln w="6350">
            <a:solidFill>
              <a:srgbClr val="E2DCCD"/>
            </a:solidFill>
          </a:ln>
        </p:spPr>
        <p:txBody>
          <a:bodyPr wrap="square" lIns="228600" tIns="228600" rIns="228600" bIns="152400" rtlCol="0" anchor="t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zh-TW" altLang="en-US" sz="12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差別三｜公費或自費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仿單年齡不等於公費資格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公費加強型：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優先給長照、安養機構 65 歲以上長者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一般公費：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打標準型，廠牌依到貨，無法指定</a:t>
            </a:r>
          </a:p>
          <a:p>
            <a:pPr marL="171450" indent="-171450" algn="l">
              <a:lnSpc>
                <a:spcPct val="115000"/>
              </a:lnSpc>
              <a:spcBef>
                <a:spcPts val="900"/>
              </a:spcBef>
              <a:buClr>
                <a:srgbClr val="1F6F6F"/>
              </a:buClr>
              <a:buFont typeface="Arial"/>
              <a:buChar char="•"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想指定廠牌：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細胞培養或加強型可洽院所自費</a:t>
            </a:r>
          </a:p>
        </p:txBody>
      </p:sp>
      <p:sp>
        <p:nvSpPr>
          <p:cNvPr id="43" name="Takeaway"/>
          <p:cNvSpPr/>
          <p:nvPr/>
        </p:nvSpPr>
        <p:spPr>
          <a:xfrm>
            <a:off x="812769" y="5195109"/>
            <a:ext cx="10883456" cy="720000"/>
          </a:xfrm>
          <a:prstGeom prst="roundRect">
            <a:avLst>
              <a:gd name="adj" fmla="val 12000"/>
            </a:avLst>
          </a:prstGeom>
          <a:solidFill>
            <a:srgbClr val="1F6F6F"/>
          </a:solidFill>
          <a:ln>
            <a:noFill/>
          </a:ln>
        </p:spPr>
        <p:txBody>
          <a:bodyPr wrap="square" lIns="228600" tIns="0" rIns="228600" bIns="0" rtlCol="0" anchor="ctr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solidFill>
                  <a:srgbClr val="F6E6C4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藥師建議　</a:t>
            </a:r>
            <a:r>
              <a:rPr lang="zh-TW" altLang="en-US" sz="16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疾管署表示各廠牌效果與安全性相同：</a:t>
            </a:r>
            <a:r>
              <a:rPr lang="zh-TW" altLang="en-US" sz="16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符合資格就及早打，不必等特定廠牌</a:t>
            </a:r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資料來源：衛生福利部疾病管制署 115 年度公費流感疫苗接種計畫問答、115 年 3 月 31 日新聞稿 ・ 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60928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流感疫苗｜接種公告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去接種前，先查地點、帶好證件</a:t>
            </a:r>
            <a:endParaRPr lang="en-US" sz="3200" dirty="0"/>
          </a:p>
        </p:txBody>
      </p:sp>
      <p:sp>
        <p:nvSpPr>
          <p:cNvPr id="101" name="Shape 2"/>
          <p:cNvSpPr/>
          <p:nvPr/>
        </p:nvSpPr>
        <p:spPr>
          <a:xfrm>
            <a:off x="812800" y="2006600"/>
            <a:ext cx="5181600" cy="1905000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2" name="Text 11"/>
          <p:cNvSpPr/>
          <p:nvPr/>
        </p:nvSpPr>
        <p:spPr>
          <a:xfrm>
            <a:off x="1092200" y="2235200"/>
            <a:ext cx="4622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先查地點</a:t>
            </a:r>
          </a:p>
        </p:txBody>
      </p:sp>
      <p:sp>
        <p:nvSpPr>
          <p:cNvPr id="103" name="Text 12"/>
          <p:cNvSpPr/>
          <p:nvPr/>
        </p:nvSpPr>
        <p:spPr>
          <a:xfrm>
            <a:off x="1092200" y="2692400"/>
            <a:ext cx="46228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上「流感新冠肺鏈疫苗及流感藥劑地圖」或 LINE「疾管家」查詢，也可撥 1922</a:t>
            </a:r>
          </a:p>
        </p:txBody>
      </p:sp>
      <p:sp>
        <p:nvSpPr>
          <p:cNvPr id="104" name="Shape 2"/>
          <p:cNvSpPr/>
          <p:nvPr/>
        </p:nvSpPr>
        <p:spPr>
          <a:xfrm>
            <a:off x="6197600" y="2006600"/>
            <a:ext cx="5181600" cy="1905000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5" name="Text 11"/>
          <p:cNvSpPr/>
          <p:nvPr/>
        </p:nvSpPr>
        <p:spPr>
          <a:xfrm>
            <a:off x="6477000" y="2235200"/>
            <a:ext cx="4622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先預約</a:t>
            </a:r>
          </a:p>
        </p:txBody>
      </p:sp>
      <p:sp>
        <p:nvSpPr>
          <p:cNvPr id="106" name="Text 12"/>
          <p:cNvSpPr/>
          <p:nvPr/>
        </p:nvSpPr>
        <p:spPr>
          <a:xfrm>
            <a:off x="6477000" y="2692400"/>
            <a:ext cx="46228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出門前先打電話給合約院所，確認還有疫苗</a:t>
            </a:r>
          </a:p>
        </p:txBody>
      </p:sp>
      <p:sp>
        <p:nvSpPr>
          <p:cNvPr id="107" name="Shape 2"/>
          <p:cNvSpPr/>
          <p:nvPr/>
        </p:nvSpPr>
        <p:spPr>
          <a:xfrm>
            <a:off x="812800" y="4114800"/>
            <a:ext cx="5181600" cy="1905000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8" name="Text 11"/>
          <p:cNvSpPr/>
          <p:nvPr/>
        </p:nvSpPr>
        <p:spPr>
          <a:xfrm>
            <a:off x="1092200" y="4343400"/>
            <a:ext cx="4622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帶證件</a:t>
            </a:r>
          </a:p>
        </p:txBody>
      </p:sp>
      <p:sp>
        <p:nvSpPr>
          <p:cNvPr id="109" name="Text 12"/>
          <p:cNvSpPr/>
          <p:nvPr/>
        </p:nvSpPr>
        <p:spPr>
          <a:xfrm>
            <a:off x="1092200" y="4800600"/>
            <a:ext cx="46228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健保卡，加上身分證或兒童、孕婦健康手冊</a:t>
            </a:r>
          </a:p>
        </p:txBody>
      </p:sp>
      <p:sp>
        <p:nvSpPr>
          <p:cNvPr id="110" name="Shape 2"/>
          <p:cNvSpPr/>
          <p:nvPr/>
        </p:nvSpPr>
        <p:spPr>
          <a:xfrm>
            <a:off x="6197600" y="4114800"/>
            <a:ext cx="5181600" cy="1905000"/>
          </a:xfrm>
          <a:prstGeom prst="roundRect">
            <a:avLst>
              <a:gd name="adj" fmla="val 7510"/>
            </a:avLst>
          </a:prstGeom>
          <a:solidFill>
            <a:srgbClr val="FFFDF8"/>
          </a:solidFill>
          <a:ln w="12700">
            <a:solidFill>
              <a:srgbClr val="E5E3DD"/>
            </a:solidFill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1" name="Text 11"/>
          <p:cNvSpPr/>
          <p:nvPr/>
        </p:nvSpPr>
        <p:spPr>
          <a:xfrm>
            <a:off x="6477000" y="4343400"/>
            <a:ext cx="4622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行動不便</a:t>
            </a:r>
          </a:p>
        </p:txBody>
      </p:sp>
      <p:sp>
        <p:nvSpPr>
          <p:cNvPr id="112" name="Text 12"/>
          <p:cNvSpPr/>
          <p:nvPr/>
        </p:nvSpPr>
        <p:spPr>
          <a:xfrm>
            <a:off x="6477000" y="4800600"/>
            <a:ext cx="46228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r>
              <a: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長輩可洽當地衛生所，詢問能不能到宅接種</a:t>
            </a:r>
          </a:p>
        </p:txBody>
      </p:sp>
      <p:sp>
        <p:nvSpPr>
          <p:cNvPr id="6" name="Text 19">
            <a:extLst>
              <a:ext uri="{FF2B5EF4-FFF2-40B4-BE49-F238E27FC236}">
                <a16:creationId xmlns:a16="http://schemas.microsoft.com/office/drawing/2014/main" id="{CA2B0345-CD21-F77C-40AA-A7592F202F9A}"/>
              </a:ext>
            </a:extLst>
          </p:cNvPr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/>
              </a:rPr>
              <a:t>資料來源：衛生福利部疾病管制署 115 年度公費流感疫苗接種計畫、「左流右新護肺顧心」接種對象海報　・　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1756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流感疫苗｜常見疑問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長輩最常問的四個問題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1059388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7"/>
            <a:ext cx="4820115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打了會不會就得流感？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70068" y="2568556"/>
            <a:ext cx="48201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不會。公費疫苗是不活化疫苗，不含活病毒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1059388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33327"/>
            <a:ext cx="4820168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打了還得流感，是沒用嗎？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42158" y="2568556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保護力不是百分之百，但能降低重症與死亡風險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248118"/>
            <a:ext cx="5187971" cy="1059388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476830"/>
            <a:ext cx="4820115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去年打過，今年還要打？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70068" y="3812065"/>
            <a:ext cx="48201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要。病毒每年變化，保護力也會隨時間下降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8034" y="3248118"/>
            <a:ext cx="5188022" cy="1059388"/>
          </a:xfrm>
          <a:prstGeom prst="roundRect">
            <a:avLst>
              <a:gd name="adj" fmla="val 1168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476830"/>
            <a:ext cx="4820168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打完多久有保護力？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42158" y="3812065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約 2 週，所以要在流行高峰前及早接種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5996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流感疫苗｜接種前後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接種前後要注意的事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079496"/>
              </p:ext>
            </p:extLst>
          </p:nvPr>
        </p:nvGraphicFramePr>
        <p:xfrm>
          <a:off x="822665" y="2011331"/>
          <a:ext cx="10553700" cy="3490151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狀況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怎麼做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服用抗凝血藥、抗血小板藥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可以接種，不要停藥；打完加壓至少 2 分鐘以上，不要揉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正在發燒或急性生病中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等病情穩定後再接種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使用類固醇、免疫抑制劑、化療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不活化疫苗可以打，但保護力可能較弱，接種時機可與醫師討論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曾對流感疫苗嚴重過敏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不宜接種，務必告知醫師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接種後常見反應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注射部位痠痛紅腫、輕微發燒疲倦，1–2 天內緩解；持續不退或呼吸困難、全身起疹請就醫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87271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流感抗病毒藥物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早期使用，降低重症風險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抗病毒藥物｜認識藥品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國內常見的四種流感抗病毒藥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409475"/>
              </p:ext>
            </p:extLst>
          </p:nvPr>
        </p:nvGraphicFramePr>
        <p:xfrm>
          <a:off x="822665" y="2011331"/>
          <a:ext cx="10553700" cy="3419604"/>
        </p:xfrm>
        <a:graphic>
          <a:graphicData uri="http://schemas.openxmlformats.org/drawingml/2006/table">
            <a:tbl>
              <a:tblPr/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5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藥品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用法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特別注意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oseltamivir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克流感、易剋冒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口服，一天 2 次，共 5 天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隨餐吃可減少噁心；腎功能不佳需調整劑量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zanamivir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瑞樂沙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口腔吸入，一天 2 次，共 5 天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氣喘、慢性阻塞性肺病可能引發支氣管痙攣，一般不建議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baloxavir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紓伏效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口服，只吃一次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不可與鈣、鎂、鐵、鋅、制酸劑、乳製品同時吃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peramivir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瑞貝塔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靜脈注射，單次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醫院使用，適合無法口服的病人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2800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抗病毒藥物｜用藥重點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抗病毒藥，這樣吃才有效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7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越早用越好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83811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發病 48 </a:t>
            </a:r>
            <a:r>
              <a:rPr lang="en-US" sz="14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小時內開始效果最好；高風險族群即使超過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這時間</a:t>
            </a: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，醫師仍可能開立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33327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吃完整個療程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583811"/>
            <a:ext cx="482016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退燒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了或症狀緩解了</a:t>
            </a:r>
            <a:r>
              <a:rPr lang="en-US" sz="1400" dirty="0" err="1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也要吃完療程（克流感為</a:t>
            </a: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5 天），不要自己停藥或留著下次吃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530104"/>
            <a:ext cx="5187971" cy="1341376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758822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忘記吃怎麼辦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0068" y="4109306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想起來就補吃；若已接近下一次服藥時間，就跳過，不要一次吃兩倍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4859" y="3526929"/>
            <a:ext cx="5194372" cy="1347726"/>
          </a:xfrm>
          <a:prstGeom prst="roundRect">
            <a:avLst>
              <a:gd name="adj" fmla="val 9423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38859" y="3755523"/>
            <a:ext cx="4826963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留意異常行為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38859" y="4106007"/>
            <a:ext cx="4826963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流感本身與用藥期間都曾有兒童、青少年出現異常行為的報告，照顧者要多陪伴觀察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7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抗病毒藥物｜公費藥劑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符合條件，免快篩就能用公費藥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78590" cy="2458708"/>
          </a:xfrm>
          <a:prstGeom prst="roundRect">
            <a:avLst>
              <a:gd name="adj" fmla="val 606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5427" y="2284096"/>
            <a:ext cx="4758214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全年適用（舉例）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5427" y="2659993"/>
            <a:ext cx="4758214" cy="1549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65 歲以上、未滿 5 歲的類流感患者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具高風險慢性病、免疫不全者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孕婦、產後兩週內婦女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肥胖者（BMI ≥ 30）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流感併發重症通報病例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00889" y="2001434"/>
            <a:ext cx="5178342" cy="2465058"/>
          </a:xfrm>
          <a:prstGeom prst="roundRect">
            <a:avLst>
              <a:gd name="adj" fmla="val 6182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80247" y="2280797"/>
            <a:ext cx="4758214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流行期擴大（目前至 11/15）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80247" y="2656694"/>
            <a:ext cx="4758214" cy="124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幼兒園至高中職學生、保母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醫療、長照機構人員與住民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高風險族群的同住者、照顧者</a:t>
            </a:r>
            <a:endParaRPr lang="en-US" sz="1500" dirty="0"/>
          </a:p>
          <a:p>
            <a:pPr marL="228600" indent="-201930" algn="l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其他易群聚機構人員等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12769" y="4720493"/>
            <a:ext cx="10883456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全國約 4 千家合約院所；是否用藥由醫師評估。可用疾管署「流感新冠肺鏈疫苗及流感藥劑地圖」查詢。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資料來源：衛生福利部疾病管制署公費流感抗病毒藥劑使用對象　・　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86429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抗病毒藥物｜交互作用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抗病毒藥物的兩個交互作用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41"/>
            <a:ext cx="1905000" cy="889000"/>
          </a:xfrm>
          <a:prstGeom prst="roundRect">
            <a:avLst>
              <a:gd name="adj" fmla="val 14286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15948" y="2184363"/>
            <a:ext cx="1549441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紓伏效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15948" y="2494186"/>
            <a:ext cx="1549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EFE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baloxavir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819359" y="2001441"/>
            <a:ext cx="39627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3254354" y="2004616"/>
            <a:ext cx="5048291" cy="882650"/>
          </a:xfrm>
          <a:prstGeom prst="roundRect">
            <a:avLst>
              <a:gd name="adj" fmla="val 140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67057" tIns="141657" rIns="167057" bIns="141657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鈣片、鎂、鐵劑、鋅、胃乳片、瀉藥、牛奶、優格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07410" y="2001441"/>
            <a:ext cx="39627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839231" y="2001441"/>
            <a:ext cx="2540000" cy="889000"/>
          </a:xfrm>
          <a:prstGeom prst="roundRect">
            <a:avLst>
              <a:gd name="adj" fmla="val 14286"/>
            </a:avLst>
          </a:prstGeom>
          <a:solidFill>
            <a:srgbClr val="DCEFEC"/>
          </a:solidFill>
          <a:ln/>
        </p:spPr>
        <p:txBody>
          <a:bodyPr wrap="square" lIns="165982" tIns="127872" rIns="101973" bIns="127872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藥被「抓住」吸收不到，可能治療失敗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769" y="3068203"/>
            <a:ext cx="1905000" cy="878692"/>
          </a:xfrm>
          <a:prstGeom prst="roundRect">
            <a:avLst>
              <a:gd name="adj" fmla="val 14453"/>
            </a:avLst>
          </a:prstGeom>
          <a:solidFill>
            <a:srgbClr val="B7802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1015948" y="3245979"/>
            <a:ext cx="1549441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所有抗病毒藥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15948" y="3555789"/>
            <a:ext cx="1549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接種前後約 2 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819359" y="3068203"/>
            <a:ext cx="396277" cy="904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3254354" y="3071378"/>
            <a:ext cx="5048291" cy="872342"/>
          </a:xfrm>
          <a:prstGeom prst="roundRect">
            <a:avLst>
              <a:gd name="adj" fmla="val 141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67057" tIns="141657" rIns="167057" bIns="141657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鼻噴式流感疫苗（活性減毒，自費）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407410" y="3068203"/>
            <a:ext cx="396277" cy="904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839231" y="3068203"/>
            <a:ext cx="2540000" cy="878692"/>
          </a:xfrm>
          <a:prstGeom prst="roundRect">
            <a:avLst>
              <a:gd name="adj" fmla="val 14453"/>
            </a:avLst>
          </a:prstGeom>
          <a:solidFill>
            <a:srgbClr val="F6E6C4"/>
          </a:solidFill>
          <a:ln/>
        </p:spPr>
        <p:txBody>
          <a:bodyPr wrap="none" lIns="0" tIns="140603" rIns="1" bIns="140603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疫苗可能失效，需告知醫師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2769" y="4200897"/>
            <a:ext cx="10566462" cy="692109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好消息：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公費的注射型疫苗是不活化疫苗，和抗病毒藥物沒有這個問題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20483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0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症狀緩解用藥與保健食品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退燒藥、綜合感冒藥、維生素 C……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症狀緩解｜成藥安全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感冒成藥常見成分與注意對象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689864"/>
              </p:ext>
            </p:extLst>
          </p:nvPr>
        </p:nvGraphicFramePr>
        <p:xfrm>
          <a:off x="822665" y="2011337"/>
          <a:ext cx="10553700" cy="370840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成分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要小心的人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可能問題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阿斯匹靈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18 歲以下兒童、青少年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流感或水痘時使用，可能引發雷氏症候群（傷害肝臟與腦部）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乙醯胺酚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acetaminophen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同時吃多種感冒藥者、常喝酒者、肝病患者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重複成分容易超量，造成肝損傷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非類固醇消炎止痛藥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ibuprofen 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腎功能不佳、胃潰瘍、服用抗凝血藥者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腎臟傷害、胃出血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鼻塞藥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pseudoephedrine 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高血壓、心臟病、攝護腺肥大、隅角閉鎖型青光眼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血壓上升、心悸、解尿困難、眼壓升高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第一代抗組織胺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chlorpheniramine 等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長者、攝護腺肥大、青光眼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嗜睡跌倒、口乾、便秘、解尿困難</a:t>
                      </a:r>
                      <a:endParaRPr lang="en-US" sz="16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16761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症狀緩解｜常見情境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一不小心，就吃了三份退燒止痛藥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2279650" cy="1004496"/>
          </a:xfrm>
          <a:prstGeom prst="roundRect">
            <a:avLst>
              <a:gd name="adj" fmla="val 123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8977" y="2223691"/>
            <a:ext cx="1813585" cy="327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醫師開的退燒藥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498569" y="2576699"/>
            <a:ext cx="91440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含乙醯胺酚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00359" y="2001441"/>
            <a:ext cx="426769" cy="1036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3660765" y="2004616"/>
            <a:ext cx="2279650" cy="1004496"/>
          </a:xfrm>
          <a:prstGeom prst="roundRect">
            <a:avLst>
              <a:gd name="adj" fmla="val 123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3692509" y="2223691"/>
            <a:ext cx="2216160" cy="327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自己買的綜合感冒藥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251918" y="2576699"/>
            <a:ext cx="1097292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也含乙醯胺酚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045179" y="2001441"/>
            <a:ext cx="426769" cy="1036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6505585" y="2004616"/>
            <a:ext cx="2279650" cy="1004496"/>
          </a:xfrm>
          <a:prstGeom prst="roundRect">
            <a:avLst>
              <a:gd name="adj" fmla="val 123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6868139" y="2223691"/>
            <a:ext cx="1554492" cy="327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感冒熱飲沖劑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096739" y="2576699"/>
            <a:ext cx="1097292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又含乙醯胺酚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90000" y="2001441"/>
            <a:ext cx="426769" cy="1036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9347231" y="2001441"/>
            <a:ext cx="2032000" cy="1010846"/>
          </a:xfrm>
          <a:prstGeom prst="roundRect">
            <a:avLst>
              <a:gd name="adj" fmla="val 12564"/>
            </a:avLst>
          </a:prstGeom>
          <a:solidFill>
            <a:srgbClr val="E3B25A"/>
          </a:solidFill>
          <a:ln/>
        </p:spPr>
        <p:txBody>
          <a:bodyPr wrap="square" lIns="127000" tIns="0" rIns="127000" bIns="0" rtlCol="0" anchor="ctr">
            <a:no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超過每日上限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en-US" sz="1400" b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（成人 4,000 mg）</a:t>
            </a:r>
          </a:p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肝臟受損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15944" y="3269456"/>
            <a:ext cx="5200702" cy="942491"/>
          </a:xfrm>
          <a:prstGeom prst="roundRect">
            <a:avLst>
              <a:gd name="adj" fmla="val 1044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1044657" y="3447355"/>
            <a:ext cx="4885573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看成分，不看品名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44657" y="3767324"/>
            <a:ext cx="488557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不同品牌、不同名稱，可能是同一個成分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175354" y="3269456"/>
            <a:ext cx="5200702" cy="942491"/>
          </a:xfrm>
          <a:prstGeom prst="roundRect">
            <a:avLst>
              <a:gd name="adj" fmla="val 1044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/>
          <p:nvPr/>
        </p:nvSpPr>
        <p:spPr>
          <a:xfrm>
            <a:off x="6404068" y="3447355"/>
            <a:ext cx="4885573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一次只用一種綜合感冒藥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4068" y="3767324"/>
            <a:ext cx="488557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已經在看醫師吃藥，買成藥前先問藥師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65796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症狀緩解｜保健食品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保健食品能預防流感嗎？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5187971" cy="1275299"/>
          </a:xfrm>
          <a:prstGeom prst="roundRect">
            <a:avLst>
              <a:gd name="adj" fmla="val 97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07915"/>
            <a:ext cx="4820115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C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70068" y="2543150"/>
            <a:ext cx="4930672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無法預防流感；高劑量可能腸胃不適，有腎結石病史者注意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16"/>
            <a:ext cx="5188022" cy="1275299"/>
          </a:xfrm>
          <a:prstGeom prst="roundRect">
            <a:avLst>
              <a:gd name="adj" fmla="val 97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07915"/>
            <a:ext cx="4820168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鋅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42158" y="2543150"/>
            <a:ext cx="4820168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效果研究不一致；會和部分抗生素結合，要錯開吃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464024"/>
            <a:ext cx="5187971" cy="1275299"/>
          </a:xfrm>
          <a:prstGeom prst="roundRect">
            <a:avLst>
              <a:gd name="adj" fmla="val 97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667336"/>
            <a:ext cx="4820115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紫錐花、接骨木莓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70068" y="4002559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證據有限；紫錐花可能影響免疫，使用免疫抑制劑者先問醫師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8034" y="3464024"/>
            <a:ext cx="5188022" cy="1275299"/>
          </a:xfrm>
          <a:prstGeom prst="roundRect">
            <a:avLst>
              <a:gd name="adj" fmla="val 97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667336"/>
            <a:ext cx="4820168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葡萄柚汁補維生素 C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42158" y="4002559"/>
            <a:ext cx="493072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會影響多種藥物代謝，吃慢性病藥者先問藥師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4996507"/>
            <a:ext cx="10566462" cy="812769"/>
          </a:xfrm>
          <a:prstGeom prst="roundRect">
            <a:avLst>
              <a:gd name="adj" fmla="val 18751"/>
            </a:avLst>
          </a:prstGeom>
          <a:solidFill>
            <a:srgbClr val="17385A"/>
          </a:solidFill>
          <a:ln/>
        </p:spPr>
        <p:txBody>
          <a:bodyPr wrap="square" lIns="260133" tIns="183964" rIns="0" bIns="158543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</a:t>
            </a: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</a:t>
            </a:r>
            <a:r>
              <a:rPr lang="en-US" sz="20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疫苗與抗病毒藥物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16909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對抗流感的六個原則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17700"/>
            <a:ext cx="10560112" cy="584200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320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打疫苗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0574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每年接種，吃抗凝血藥也可以打，不要停藥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628900"/>
            <a:ext cx="10560112" cy="584200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7432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早就醫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7686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高風險族群出現類流感症狀，儘早就醫評估用藥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340100"/>
            <a:ext cx="10560112" cy="584200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4544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吃完藥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4798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抗病毒藥依醫囑吃完療程，不自行停藥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051300"/>
            <a:ext cx="10560112" cy="584200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1656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看成分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1910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感冒成藥避免重複成分，兒童不用阿斯匹靈</a:t>
            </a:r>
            <a:endParaRPr lang="en-US" sz="1600" dirty="0"/>
          </a:p>
        </p:txBody>
      </p:sp>
      <p:sp>
        <p:nvSpPr>
          <p:cNvPr id="30" name="Row6 0"/>
          <p:cNvSpPr/>
          <p:nvPr/>
        </p:nvSpPr>
        <p:spPr>
          <a:xfrm>
            <a:off x="815944" y="4762500"/>
            <a:ext cx="10560112" cy="584200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1" name="Row6 1"/>
          <p:cNvSpPr/>
          <p:nvPr/>
        </p:nvSpPr>
        <p:spPr>
          <a:xfrm>
            <a:off x="1044657" y="48768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勤防護</a:t>
            </a:r>
            <a:endParaRPr lang="en-US" sz="2000" dirty="0"/>
          </a:p>
        </p:txBody>
      </p:sp>
      <p:sp>
        <p:nvSpPr>
          <p:cNvPr id="32" name="Row6 2"/>
          <p:cNvSpPr/>
          <p:nvPr/>
        </p:nvSpPr>
        <p:spPr>
          <a:xfrm>
            <a:off x="2517837" y="49022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勤洗手、咳嗽遮口鼻，有症狀戴口罩、在家休息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5473700"/>
            <a:ext cx="10566462" cy="584200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5588000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5613400"/>
            <a:ext cx="889518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買成藥、保健食品前，帶著藥袋先問藥師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07978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答案揭曉：這三句話，對還是不對？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41"/>
            <a:ext cx="3386684" cy="3000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" name="Shape 5"/>
          <p:cNvSpPr/>
          <p:nvPr/>
        </p:nvSpPr>
        <p:spPr>
          <a:xfrm>
            <a:off x="4402632" y="2001441"/>
            <a:ext cx="3386736" cy="3000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992547" y="2001441"/>
            <a:ext cx="3386684" cy="30000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Question 1"/>
          <p:cNvSpPr txBox="1"/>
          <p:nvPr/>
        </p:nvSpPr>
        <p:spPr>
          <a:xfrm>
            <a:off x="1092128" y="2261441"/>
            <a:ext cx="2827966" cy="11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得了流感，吃抗生素可以好得比較快？</a:t>
            </a:r>
          </a:p>
        </p:txBody>
      </p:sp>
      <p:cxnSp>
        <p:nvCxnSpPr>
          <p:cNvPr id="30" name="Divider 1"/>
          <p:cNvCxnSpPr/>
          <p:nvPr/>
        </p:nvCxnSpPr>
        <p:spPr>
          <a:xfrm>
            <a:off x="1092128" y="3451441"/>
            <a:ext cx="2827966" cy="0"/>
          </a:xfrm>
          <a:prstGeom prst="line">
            <a:avLst/>
          </a:prstGeom>
          <a:ln w="9525">
            <a:solidFill>
              <a:srgbClr val="C2B69B"/>
            </a:solidFill>
            <a:prstDash val="dash"/>
          </a:ln>
        </p:spPr>
      </p:cxnSp>
      <p:sp>
        <p:nvSpPr>
          <p:cNvPr id="6" name="Answer 1"/>
          <p:cNvSpPr txBox="1"/>
          <p:nvPr/>
        </p:nvSpPr>
        <p:spPr>
          <a:xfrm>
            <a:off x="1092128" y="3601441"/>
            <a:ext cx="2827966" cy="12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solidFill>
                  <a:srgbClr val="B453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  <a:p>
            <a:pPr marL="0" indent="0" algn="l">
              <a:lnSpc>
                <a:spcPct val="130000"/>
              </a:lnSpc>
              <a:spcBef>
                <a:spcPts val="5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流感是病毒感染，抗生素無效；需要的是醫師評估的抗病毒藥</a:t>
            </a:r>
          </a:p>
        </p:txBody>
      </p:sp>
      <p:sp>
        <p:nvSpPr>
          <p:cNvPr id="8" name="Question 2"/>
          <p:cNvSpPr txBox="1"/>
          <p:nvPr/>
        </p:nvSpPr>
        <p:spPr>
          <a:xfrm>
            <a:off x="4681991" y="2261441"/>
            <a:ext cx="2827966" cy="11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孫子得流感發高燒，可以給他吃阿斯匹靈退燒？</a:t>
            </a:r>
          </a:p>
        </p:txBody>
      </p:sp>
      <p:cxnSp>
        <p:nvCxnSpPr>
          <p:cNvPr id="31" name="Divider 2"/>
          <p:cNvCxnSpPr/>
          <p:nvPr/>
        </p:nvCxnSpPr>
        <p:spPr>
          <a:xfrm>
            <a:off x="4681991" y="3451441"/>
            <a:ext cx="2827966" cy="0"/>
          </a:xfrm>
          <a:prstGeom prst="line">
            <a:avLst/>
          </a:prstGeom>
          <a:ln w="9525">
            <a:solidFill>
              <a:srgbClr val="C2B69B"/>
            </a:solidFill>
            <a:prstDash val="dash"/>
          </a:ln>
        </p:spPr>
      </p:cxnSp>
      <p:sp>
        <p:nvSpPr>
          <p:cNvPr id="9" name="Answer 2"/>
          <p:cNvSpPr txBox="1"/>
          <p:nvPr/>
        </p:nvSpPr>
        <p:spPr>
          <a:xfrm>
            <a:off x="4681991" y="3601441"/>
            <a:ext cx="2827966" cy="12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solidFill>
                  <a:srgbClr val="B453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  <a:p>
            <a:pPr marL="0" indent="0" algn="l">
              <a:lnSpc>
                <a:spcPct val="130000"/>
              </a:lnSpc>
              <a:spcBef>
                <a:spcPts val="5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兒童、青少年得流感時吃阿斯匹靈，可能引發雷氏症候群</a:t>
            </a:r>
          </a:p>
        </p:txBody>
      </p:sp>
      <p:sp>
        <p:nvSpPr>
          <p:cNvPr id="11" name="Question 3"/>
          <p:cNvSpPr txBox="1"/>
          <p:nvPr/>
        </p:nvSpPr>
        <p:spPr>
          <a:xfrm>
            <a:off x="8271906" y="2261441"/>
            <a:ext cx="2827966" cy="11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zh-TW" alt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打了疫苗還是得流感，代表疫苗沒有用？</a:t>
            </a:r>
          </a:p>
        </p:txBody>
      </p:sp>
      <p:cxnSp>
        <p:nvCxnSpPr>
          <p:cNvPr id="32" name="Divider 3"/>
          <p:cNvCxnSpPr/>
          <p:nvPr/>
        </p:nvCxnSpPr>
        <p:spPr>
          <a:xfrm>
            <a:off x="8271906" y="3451441"/>
            <a:ext cx="2827966" cy="0"/>
          </a:xfrm>
          <a:prstGeom prst="line">
            <a:avLst/>
          </a:prstGeom>
          <a:ln w="9525">
            <a:solidFill>
              <a:srgbClr val="C2B69B"/>
            </a:solidFill>
            <a:prstDash val="dash"/>
          </a:ln>
        </p:spPr>
      </p:cxnSp>
      <p:sp>
        <p:nvSpPr>
          <p:cNvPr id="12" name="Answer 3"/>
          <p:cNvSpPr txBox="1"/>
          <p:nvPr/>
        </p:nvSpPr>
        <p:spPr>
          <a:xfrm>
            <a:off x="8271906" y="3601441"/>
            <a:ext cx="2827966" cy="125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solidFill>
                  <a:srgbClr val="B453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</a:p>
          <a:p>
            <a:pPr marL="0" indent="0" algn="l">
              <a:lnSpc>
                <a:spcPct val="130000"/>
              </a:lnSpc>
              <a:spcBef>
                <a:spcPts val="500"/>
              </a:spcBef>
              <a:buNone/>
            </a:pPr>
            <a:r>
              <a:rPr lang="zh-TW" alt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疫苗保護力不是百分之百，但能大幅降低重症與死亡風險</a:t>
            </a:r>
          </a:p>
        </p:txBody>
      </p:sp>
      <p:sp>
        <p:nvSpPr>
          <p:cNvPr id="13" name="Text 11"/>
          <p:cNvSpPr/>
          <p:nvPr/>
        </p:nvSpPr>
        <p:spPr>
          <a:xfrm>
            <a:off x="812769" y="5500000"/>
            <a:ext cx="10883456" cy="368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一句話記住：流感季前打疫苗，生病用藥先問藥師。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流感、疫苗與治療藥物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435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有任何用藥或疫苗的疑問，歡迎提問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2545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下次課程預告：[課程主題]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788844"/>
      </p:ext>
    </p:extLst>
  </p:cSld>
  <p:clrMapOvr>
    <a:masterClrMapping/>
  </p:clrMapOvr>
</p:sld>
</file>

<file path=ppt/theme/theme1.xml><?xml version="1.0" encoding="utf-8"?>
<a:theme xmlns:a="http://schemas.openxmlformats.org/drawingml/2006/main" name="用藥安全教案｜第四單元：流感、疫苗與治療藥物">
  <a:themeElements>
    <a:clrScheme name="用藥安全教案｜第四單元：流感、疫苗與治療藥物">
      <a:dk1>
        <a:srgbClr val="17385A"/>
      </a:dk1>
      <a:lt1>
        <a:srgbClr val="F7F5EF"/>
      </a:lt1>
      <a:dk2>
        <a:srgbClr val="4F677F"/>
      </a:dk2>
      <a:lt2>
        <a:srgbClr val="E1E2E0"/>
      </a:lt2>
      <a:accent1>
        <a:srgbClr val="1F6F6F"/>
      </a:accent1>
      <a:accent2>
        <a:srgbClr val="E3B25A"/>
      </a:accent2>
      <a:accent3>
        <a:srgbClr val="B7802A"/>
      </a:accent3>
      <a:accent4>
        <a:srgbClr val="9FD6D0"/>
      </a:accent4>
      <a:accent5>
        <a:srgbClr val="F6E6C4"/>
      </a:accent5>
      <a:accent6>
        <a:srgbClr val="3A4A5C"/>
      </a:accent6>
      <a:hlink>
        <a:srgbClr val="0563C1"/>
      </a:hlink>
      <a:folHlink>
        <a:srgbClr val="954F72"/>
      </a:folHlink>
    </a:clrScheme>
    <a:fontScheme name="用藥安全教案｜第四單元：流感、疫苗與治療藥物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CCBA2DB-151B-4F2B-81E0-A1D0BF40D019}">
  <we:reference id="wa200010001" version="1.0.0.1" store="zh-TW" storeType="OMEX"/>
  <we:alternateReferences>
    <we:reference id="WA200010001" version="1.0.0.1" store="" storeType="OMEX"/>
  </we:alternateReferences>
  <we:properties>
    <we:property name="claude.fileId" value="&quot;d1697cad-f1d2-4b07-b1ae-b4054e524d0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1906</Words>
  <Application>Microsoft Office PowerPoint</Application>
  <PresentationFormat>寬螢幕</PresentationFormat>
  <Paragraphs>358</Paragraphs>
  <Slides>25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8" baseType="lpstr">
      <vt:lpstr>Noto Sans TC</vt:lpstr>
      <vt:lpstr>Arial</vt:lpstr>
      <vt:lpstr>用藥安全教案｜第四單元：流感、疫苗與治療藥物</vt:lpstr>
      <vt:lpstr>流感、疫苗與治療藥物</vt:lpstr>
      <vt:lpstr>快問快答：對？還是不對？</vt:lpstr>
      <vt:lpstr>上完這堂課，你能夠……</vt:lpstr>
      <vt:lpstr>認識流感</vt:lpstr>
      <vt:lpstr>流感和一般感冒，差在哪裡？</vt:lpstr>
      <vt:lpstr>流感重症，多是長者與慢性病人</vt:lpstr>
      <vt:lpstr>出現這些徵兆，請盡速就醫</vt:lpstr>
      <vt:lpstr>流感疫苗</vt:lpstr>
      <vt:lpstr>115 年度公費流感疫苗，分兩階段開打</vt:lpstr>
      <vt:lpstr>疫苗種類變多，符合資格及早打最重要</vt:lpstr>
      <vt:lpstr>去接種前，先查地點、帶好證件</vt:lpstr>
      <vt:lpstr>長輩最常問的四個問題</vt:lpstr>
      <vt:lpstr>接種前後要注意的事</vt:lpstr>
      <vt:lpstr>流感抗病毒藥物</vt:lpstr>
      <vt:lpstr>國內常見的四種流感抗病毒藥</vt:lpstr>
      <vt:lpstr>抗病毒藥，這樣吃才有效</vt:lpstr>
      <vt:lpstr>符合條件，免快篩就能用公費藥</vt:lpstr>
      <vt:lpstr>抗病毒藥物的兩個交互作用</vt:lpstr>
      <vt:lpstr>症狀緩解用藥與保健食品</vt:lpstr>
      <vt:lpstr>感冒成藥常見成分與注意對象</vt:lpstr>
      <vt:lpstr>一不小心，就吃了三份退燒止痛藥</vt:lpstr>
      <vt:lpstr>保健食品能預防流感嗎？</vt:lpstr>
      <vt:lpstr>對抗流感的六個原則</vt:lpstr>
      <vt:lpstr>答案揭曉：這三句話，對還是不對？</vt:lpstr>
      <vt:lpstr>謝謝聆聽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用藥安全教案｜第四單元：流感、疫苗與治療藥物</dc:title>
  <dc:subject/>
  <dc:creator>張博彥</dc:creator>
  <cp:lastModifiedBy>博彥 張</cp:lastModifiedBy>
  <cp:revision>3</cp:revision>
  <dcterms:created xsi:type="dcterms:W3CDTF">2026-10-03T07:00:19Z</dcterms:created>
  <dcterms:modified xsi:type="dcterms:W3CDTF">2026-10-24T08:49:37Z</dcterms:modified>
</cp:coreProperties>
</file>