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94" r:id="rId2"/>
    <p:sldId id="278" r:id="rId3"/>
    <p:sldId id="279" r:id="rId4"/>
    <p:sldId id="280" r:id="rId5"/>
    <p:sldId id="260" r:id="rId6"/>
    <p:sldId id="312" r:id="rId7"/>
    <p:sldId id="316" r:id="rId8"/>
    <p:sldId id="308" r:id="rId9"/>
    <p:sldId id="317" r:id="rId10"/>
    <p:sldId id="265" r:id="rId11"/>
    <p:sldId id="313" r:id="rId12"/>
    <p:sldId id="297" r:id="rId13"/>
    <p:sldId id="307" r:id="rId14"/>
    <p:sldId id="269" r:id="rId15"/>
    <p:sldId id="306" r:id="rId16"/>
    <p:sldId id="310" r:id="rId17"/>
    <p:sldId id="311" r:id="rId18"/>
    <p:sldId id="273" r:id="rId19"/>
    <p:sldId id="315" r:id="rId20"/>
    <p:sldId id="292" r:id="rId21"/>
    <p:sldId id="319" r:id="rId22"/>
    <p:sldId id="27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博彥 張" initials="博張" lastIdx="2" clrIdx="0">
    <p:extLst>
      <p:ext uri="{19B8F6BF-5375-455C-9EA6-DF929625EA0E}">
        <p15:presenceInfo xmlns:p15="http://schemas.microsoft.com/office/powerpoint/2012/main" userId="08442219d6340e5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80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23T20:52:22.528" idx="2">
    <p:pos x="10" y="10"/>
    <p:text>研究裡出問題的劑量大約是每天 15–30 mg 的 β-胡蘿蔔素補充劑，而且要長期服用好幾年
市售產品常以維生素 A 的 IU 標示 β-胡蘿蔔素。1 mg β-胡蘿蔔素約等於 1,667 IU，所以 15 mg 約 25,000 IU。</p:text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801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開場：長輩常說「眼睛越來越不好，吃葉黃素顧一下」。今天談護眼保健食品：哪些有研究支持、哪些要注意，以及最重要的——保健食品不能取代眼科檢查與治療。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請學員舉手投票，先不公布答案。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呼應前兩單元：第一單元談「凝血」、第二單元談「時間與總量」，這個單元兩者都會出現，因為護眼產品多是複方。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流程：葉黃素與類胡蘿蔔素 → 護眼複方與植物萃取 → 保健食品不能取代治療（含方格表自我檢查）→ 綜合整理與解答。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先問學員：家裡有沒有人在吃葉黃素？什麼時候吃？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葉黃素不是萬靈丹。它最主要的研究證據來自美國國家眼科研究所的 AREDS 系列研究，對象是已經有中度以上黃斑部病變的人。老花、近視是眼睛結構的問題，葉黃素無法「治好」。多吃深綠色蔬菜就是很好的葉黃素來源。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AREDS 為美國國家眼科研究所主導的大型臨床試驗。這個故事很適合說明「天然的營養素，劑量高了也可能有風險」，以及為什麼選購要看完整成分表。這張呼應快問快答 Q2。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葉黃素本身與藥物的交互作用相對少，主要問題在「吸收」：吃法不對等於白吃。服用 orlistat 或 cholestyramine 者，實際間隔時間請依藥品說明與藥師建議。皮膚變黃需與黃疸區分：胡蘿蔔素血症眼白不會變黃。這張呼應快問快答 Q1。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β-胡蘿蔔素在體內會依需要轉換成維生素 A，本身較不易造成維生素 A 中毒；但直接補充的維生素 A（視網醇）是脂溶性，會在體內累積。長輩常同時吃魚肝油（第一單元提過）、綜合維他命和護眼複方，請學員回家把成分表加總看看。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市售護眼產品很少只有葉黃素，這一段看看複方裡常見的其他成分。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AREDS 研究配方的劑量遠高於一般每日建議量，是給特定黃斑部病變患者、在醫師評估下使用的，一般人不需要也不宜長期吃到這麼高的劑量。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紅色標記的兩項是與藥物交互作用較需注意的成分。銀杏也常出現在「顧腦」「顧循環」的產品裡，容易和第一單元的魚油、納豆激酶一起吃。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情境二呼應快問快答 Q3。可以準備兩三瓶市售產品的成分表影本，現場讓學員分組加總，體驗重複成分的問題。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這一段是本單元最重要的訊息：吃了護眼保健食品，不代表可以不看眼科。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藥師觀點：青光眼眼藥水的遵從性常常不佳，長輩以為「沒感覺就不用點」。可順帶示範正確點眼藥水方式：點完閉眼、輕壓內眼角約一到兩分鐘，兩種眼藥水間隔約五分鐘。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現場活動：可發給每位學員一張印好的方格表，當場練習，並建議貼在冰箱上每週自我檢查一次。方格表只是篩檢工具，不能取代眼科檢查；有黃斑部病變風險（高齡、吸菸、家族史）者應定期就醫。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這些都是眼科急症，黃金治療時間短，不要等、不要自己點眼藥水觀察。急性青光眼發作時的頭痛噁心，常被誤以為是腸胃炎或感冒。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進入總整理。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可印成講義。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口訣：隨餐吃、看配方、防重複、定期檢、問藥師。三個單元都以「問藥師」收尾。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再舉手一次，比較課前課後答對比例。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開放 Q&amp;A，並預告下一單元。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692400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用藥安全教案｜保健食品與藥物交互作用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769" y="3225800"/>
            <a:ext cx="10883456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769" y="4208731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51350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葉黃素・維生素 A・護眼複方・植物萃取——常見功效與藥物交互作用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69" y="5999462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講師：[講師姓名] 藥師　｜　社團法人新北市藥師公會　｜　[授課日期]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503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開場暖身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快問快答：可以？還是不行？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20837" y="3101913"/>
            <a:ext cx="285366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葉黃素早上空腹配開水吃，吸收最好？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7" y="2004611"/>
            <a:ext cx="3380386" cy="3834214"/>
          </a:xfrm>
          <a:prstGeom prst="roundRect">
            <a:avLst>
              <a:gd name="adj" fmla="val 441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710700" y="2309503"/>
            <a:ext cx="2853718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710700" y="3101913"/>
            <a:ext cx="2853718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有抽菸的人，選含 β-胡蘿蔔素的護眼配方比較好？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95722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00615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300615" y="3101913"/>
            <a:ext cx="285366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吃抗凝血藥，再加銀杏和維生素 E 顧眼睛沒關係？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答案在課程最後揭曉　・　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57204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核心觀念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護眼保健食品，多半是「脂溶性」加「複方」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9" y="2001436"/>
            <a:ext cx="10883456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一顆護眼膠囊常同時含好幾種成分，要注意的不只是單一成分，而是加總起來的量與作用。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15944" y="2639611"/>
            <a:ext cx="3380334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70068" y="2893735"/>
            <a:ext cx="2958249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吸收看油脂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70068" y="3300093"/>
            <a:ext cx="2958249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脂溶性成分要隨餐吃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某些藥會讓吸收變差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405807" y="2639611"/>
            <a:ext cx="3380386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59931" y="2893735"/>
            <a:ext cx="2958302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重複會累積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59931" y="3300093"/>
            <a:ext cx="2958302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A、E、鋅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多種產品疊加易過量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95722" y="2639611"/>
            <a:ext cx="3380334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249846" y="2893735"/>
            <a:ext cx="2958249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可能影響凝血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49846" y="3300093"/>
            <a:ext cx="2958249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E、銀杏、魚油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與抗凝血藥疊加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29104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學習目標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33087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上完這個單元</a:t>
            </a: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</a:t>
            </a:r>
            <a:r>
              <a:rPr lang="en-US" sz="32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能夠</a:t>
            </a: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……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106149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84042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81247" y="2319606"/>
            <a:ext cx="376737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說出葉黃素適合誰、怎麼吃吸收較好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5944" y="3011798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189691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1247" y="3225254"/>
            <a:ext cx="4473713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辨識護眼複方中需要注意的成分與交互作用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5944" y="3917445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095338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1247" y="4130901"/>
            <a:ext cx="5415555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知道哪些眼睛疾病一定要看眼科，保健食品無法取代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5944" y="4823093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5000986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781247" y="5036550"/>
            <a:ext cx="353187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學會用方格表在家自我檢查黃斑部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7192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葉黃素與類胡蘿蔔素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葉黃素・玉米黃素・β-胡蘿蔔素・維生素 A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葉黃素｜成分與功效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葉黃素：主要成分與常見功效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3556000" cy="3840564"/>
          </a:xfrm>
          <a:prstGeom prst="roundRect">
            <a:avLst>
              <a:gd name="adj" fmla="val 4286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17538" y="2306207"/>
            <a:ext cx="303485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是什麼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17538" y="2737976"/>
            <a:ext cx="3034856" cy="1000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葉黃素與玉米黃素屬於類胡蘿蔔素，集中在視網膜中央的「黃斑部」，人體無法自行合成。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17538" y="3840203"/>
            <a:ext cx="3034856" cy="594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4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食物來源：菠菜、地瓜葉、芥藍等深綠色蔬菜，蛋黃、玉米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5123" y="2004609"/>
            <a:ext cx="6800933" cy="998414"/>
          </a:xfrm>
          <a:prstGeom prst="roundRect">
            <a:avLst>
              <a:gd name="adj" fmla="val 1240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829247" y="2207915"/>
            <a:ext cx="648146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常見宣稱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829247" y="2532990"/>
            <a:ext cx="6481466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過濾藍光、抗氧化、保護黃斑部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5123" y="3161733"/>
            <a:ext cx="6800933" cy="1193800"/>
          </a:xfrm>
          <a:prstGeom prst="roundRect">
            <a:avLst>
              <a:gd name="adj" fmla="val 1240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4829247" y="3365038"/>
            <a:ext cx="648146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證據較明確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829247" y="3690113"/>
            <a:ext cx="648146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眼科診斷為中度以上「老年性黃斑部病變」者，特定配方可延緩惡化（葉黃素 10 mg＋玉米黃素 2 mg）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5123" y="4509356"/>
            <a:ext cx="6800933" cy="998414"/>
          </a:xfrm>
          <a:prstGeom prst="roundRect">
            <a:avLst>
              <a:gd name="adj" fmla="val 1240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4829247" y="4712658"/>
            <a:ext cx="648146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證據不足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29247" y="5037736"/>
            <a:ext cx="6481466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一般人預防老花、白內障、改善近視，目前研究不足以證明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5624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葉黃素｜研究小故事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護眼配方的演進：AREDS 研究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3"/>
            <a:ext cx="3113758" cy="1761702"/>
          </a:xfrm>
          <a:prstGeom prst="roundRect">
            <a:avLst>
              <a:gd name="adj" fmla="val 702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233324"/>
            <a:ext cx="273602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第一代配方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4657" y="2609221"/>
            <a:ext cx="2736021" cy="57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C 500 mg、E 400 IU、β-胡蘿蔔素 15 mg、鋅 80 mg、銅 2 mg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44657" y="3262002"/>
            <a:ext cx="2736021" cy="300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可延緩中度以上黃斑部病變惡化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059877" y="2001438"/>
            <a:ext cx="406441" cy="1793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4542518" y="2001438"/>
            <a:ext cx="3113562" cy="1768052"/>
          </a:xfrm>
          <a:prstGeom prst="roundRect">
            <a:avLst>
              <a:gd name="adj" fmla="val 7183"/>
            </a:avLst>
          </a:prstGeom>
          <a:solidFill>
            <a:srgbClr val="F6E6C4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4771108" y="2230025"/>
            <a:ext cx="2736074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發現問題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771108" y="2605922"/>
            <a:ext cx="2736074" cy="57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其他研究顯示，</a:t>
            </a:r>
            <a:r>
              <a:rPr lang="en-US" sz="14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吸菸者</a:t>
            </a:r>
            <a:r>
              <a:rPr lang="en-US" sz="14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補充高劑量 β-胡蘿蔔素，肺癌風險增加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83080" y="2001438"/>
            <a:ext cx="406441" cy="1793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8265721" y="2001438"/>
            <a:ext cx="3113510" cy="1768052"/>
          </a:xfrm>
          <a:prstGeom prst="roundRect">
            <a:avLst>
              <a:gd name="adj" fmla="val 7183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8494310" y="2230025"/>
            <a:ext cx="273602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第二代配方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494310" y="2605922"/>
            <a:ext cx="2736021" cy="57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以葉黃素 10 mg＋玉米黃素 2 mg 取代 β-胡蘿蔔素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494310" y="3258707"/>
            <a:ext cx="2736021" cy="300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效果相當，吸菸者也較安全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15944" y="4026663"/>
            <a:ext cx="10560112" cy="641536"/>
          </a:xfrm>
          <a:prstGeom prst="roundRect">
            <a:avLst>
              <a:gd name="adj" fmla="val 1534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1070068" y="4204556"/>
            <a:ext cx="1035342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選購提醒：</a:t>
            </a: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有抽菸或曾經抽菸的人，避免含高劑量 β-胡蘿蔔素的護眼配方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  <p:sp>
        <p:nvSpPr>
          <p:cNvPr id="200" name="Source"/>
          <p:cNvSpPr txBox="1"/>
          <p:nvPr/>
        </p:nvSpPr>
        <p:spPr>
          <a:xfrm>
            <a:off x="812800" y="5664200"/>
            <a:ext cx="10566400" cy="406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000" dirty="0">
                <a:solidFill>
                  <a:srgbClr val="5E6C7A"/>
                </a:solidFill>
                <a:latin typeface="Noto Sans TC"/>
                <a:ea typeface="Noto Sans TC"/>
              </a:rPr>
              <a:t>資料來源：ATBC Study Group, NEJM 1994;330:1029 (doi:10.1056/NEJM199404143301501)；Omenn et al. (CARET), NEJM 1996;334:1150 (doi:10.1056/NEJM199605023341802)；AREDS2 Research Group, JAMA 2013;309:2005 (doi:10.1001/jama.2013.4997)</a:t>
            </a:r>
          </a:p>
        </p:txBody>
      </p:sp>
    </p:spTree>
    <p:extLst>
      <p:ext uri="{BB962C8B-B14F-4D97-AF65-F5344CB8AC3E}">
        <p14:creationId xmlns:p14="http://schemas.microsoft.com/office/powerpoint/2010/main" val="179435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葉黃素｜吃法與交互作用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葉黃素怎麼吃？和哪些藥有關？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8"/>
            <a:ext cx="10566462" cy="899154"/>
          </a:xfrm>
          <a:prstGeom prst="roundRect">
            <a:avLst>
              <a:gd name="adj" fmla="val 1694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17538" y="2255438"/>
            <a:ext cx="889031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隨餐吃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2209769" y="2298629"/>
            <a:ext cx="9130634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葉黃素是脂溶性，和含油脂的正餐一起吃吸收較好；空腹配開水吸收較差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3157764"/>
            <a:ext cx="3397291" cy="1625600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386479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減肥藥 orlistat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70068" y="3736966"/>
            <a:ext cx="2975715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減少油脂吸收，脂溶性營養素也一起吸收不到；間隔至少 2 小時或睡前吃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97354" y="3157764"/>
            <a:ext cx="3397291" cy="1625600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4651478" y="3386479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降血脂藥 cholestyramine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51478" y="3736966"/>
            <a:ext cx="2975715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會吸附脂溶性成分，其他藥與保健食品在它之前 1 小時或之後 4–6 小時服用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978765" y="3157764"/>
            <a:ext cx="3397291" cy="1625600"/>
          </a:xfrm>
          <a:prstGeom prst="roundRect">
            <a:avLst>
              <a:gd name="adj" fmla="val 923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8232888" y="3386479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長期大量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32888" y="3736966"/>
            <a:ext cx="2975715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每日 6–10 mg 即足夠，食藥署建議不超過 30 mg；過量皮膚可能偏黃，減量後可恢復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8935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A｜交互作用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A 與 β-胡蘿蔔素：過量才是問題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047010"/>
              </p:ext>
            </p:extLst>
          </p:nvPr>
        </p:nvGraphicFramePr>
        <p:xfrm>
          <a:off x="812769" y="2001434"/>
          <a:ext cx="10566360" cy="2996870"/>
        </p:xfrm>
        <a:graphic>
          <a:graphicData uri="http://schemas.openxmlformats.org/drawingml/2006/table">
            <a:tbl>
              <a:tblPr/>
              <a:tblGrid>
                <a:gridCol w="35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需要注意的對象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可能影響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注意程度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 A 酸類藥物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isotretinoin、acitretin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藥物本身就是維生素 A 衍生物，再補充維生素 A 容易過量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吸菸者、曾吸菸者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高劑量 β-胡蘿蔔素與肺癌風險增加有關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孕婦、準備懷孕者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高劑量維生素 A 可能造成胎兒畸形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同時吃魚肝油、綜合維他命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多種產品疊加，長期可能造成肝臟負擔、影響骨質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8A5A12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  <p:sp>
        <p:nvSpPr>
          <p:cNvPr id="200" name="Source"/>
          <p:cNvSpPr txBox="1"/>
          <p:nvPr/>
        </p:nvSpPr>
        <p:spPr>
          <a:xfrm>
            <a:off x="812800" y="5664200"/>
            <a:ext cx="10566400" cy="406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000" dirty="0">
                <a:solidFill>
                  <a:srgbClr val="5E6C7A"/>
                </a:solidFill>
                <a:latin typeface="Noto Sans TC"/>
                <a:ea typeface="Noto Sans TC"/>
              </a:rPr>
              <a:t>資料來源：ATBC Study Group, NEJM 1994;330:1029 (doi:10.1056/NEJM199404143301501)；Omenn et al. (CARET), NEJM 1996;334:1150 (doi:10.1056/NEJM199605023341802)；AREDS2 Research Group, JAMA 2013;309:2005 (doi:10.1001/jama.2013.4997)</a:t>
            </a:r>
          </a:p>
        </p:txBody>
      </p:sp>
    </p:spTree>
    <p:extLst>
      <p:ext uri="{BB962C8B-B14F-4D97-AF65-F5344CB8AC3E}">
        <p14:creationId xmlns:p14="http://schemas.microsoft.com/office/powerpoint/2010/main" val="288060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護眼複方與植物萃取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E・鋅・山桑子・蝦紅素・銀杏・魚油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護眼複方｜營養素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複方裡的維生素與礦物質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12769" y="2001434"/>
          <a:ext cx="10566360" cy="3254680"/>
        </p:xfrm>
        <a:graphic>
          <a:graphicData uri="http://schemas.openxmlformats.org/drawingml/2006/table">
            <a:tbl>
              <a:tblPr/>
              <a:tblGrid>
                <a:gridCol w="35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成分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需小心的藥物／族群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可能影響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維生素 E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warfarin、抗血小板藥（阿斯匹靈、clopidogrel）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高劑量可能增加出血風險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四環素類、氟喹諾酮類抗生素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會和抗生素結合；先吃抗生素，隔 2 小時再吃鋅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鋅（長期高劑量）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長期自行大量補充者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可能造成銅缺乏，研究配方因此會搭配銅；也可能腸胃不適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維生素 C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有腎結石病史、腎功能不佳者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高劑量可能增加草酸鈣結石風險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984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護眼複方｜植物萃取與其他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其他常見護眼成分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87971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07915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山桑子（花青素）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58399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宣稱改善夜間視力、眼睛疲勞；人體證據有限。與抗凝血藥、降血糖藥併用的資料不足，建議先告知醫師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09"/>
            <a:ext cx="5188022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07915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蝦紅素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2158" y="2558399"/>
            <a:ext cx="4820168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宣稱緩解眼睛疲勞；以小型研究為主。已知交互作用資料少，但仍屬證據有限的成分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479285"/>
            <a:ext cx="5187971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682591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銀杏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70068" y="4033075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宣稱改善眼部循環；可能抑制血小板，</a:t>
            </a:r>
            <a:r>
              <a:rPr lang="en-US" sz="14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與抗凝血、抗血小板藥、NSAIDs 止痛藥併用出血風險增加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8034" y="3479285"/>
            <a:ext cx="5188022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42158" y="3682591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魚油（乾眼症）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42158" y="4033075"/>
            <a:ext cx="4820168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大型研究中改善乾眼的效果不明顯；</a:t>
            </a:r>
            <a:r>
              <a:rPr lang="en-US" sz="14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與抗凝血藥併用注意出血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36753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護眼複方｜常見情境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一天三瓶，加起來是多少？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1651000" cy="873537"/>
          </a:xfrm>
          <a:prstGeom prst="roundRect">
            <a:avLst>
              <a:gd name="adj" fmla="val 14539"/>
            </a:avLst>
          </a:prstGeom>
          <a:solidFill>
            <a:srgbClr val="1F6F6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90538" y="2194409"/>
            <a:ext cx="863621" cy="512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情境一</a:t>
            </a:r>
            <a:endParaRPr lang="en-US" sz="1600" dirty="0"/>
          </a:p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重複成分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568534" y="2004609"/>
            <a:ext cx="1720829" cy="867187"/>
          </a:xfrm>
          <a:prstGeom prst="roundRect">
            <a:avLst>
              <a:gd name="adj" fmla="val 1427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3022538" y="2296002"/>
            <a:ext cx="86362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護眼複方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394128" y="2001434"/>
            <a:ext cx="381031" cy="898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829123" y="2004609"/>
            <a:ext cx="1720881" cy="867187"/>
          </a:xfrm>
          <a:prstGeom prst="roundRect">
            <a:avLst>
              <a:gd name="adj" fmla="val 1427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5181538" y="2296002"/>
            <a:ext cx="1066800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綜合維他命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54769" y="2001434"/>
            <a:ext cx="381031" cy="898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7089765" y="2004609"/>
            <a:ext cx="1720881" cy="867187"/>
          </a:xfrm>
          <a:prstGeom prst="roundRect">
            <a:avLst>
              <a:gd name="adj" fmla="val 1427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7645359" y="2296002"/>
            <a:ext cx="66044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魚肝油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915410" y="2001434"/>
            <a:ext cx="381031" cy="898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9347231" y="2001434"/>
            <a:ext cx="2032000" cy="873537"/>
          </a:xfrm>
          <a:prstGeom prst="roundRect">
            <a:avLst>
              <a:gd name="adj" fmla="val 14539"/>
            </a:avLst>
          </a:prstGeom>
          <a:solidFill>
            <a:srgbClr val="DCEFEC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9777052" y="2153797"/>
            <a:ext cx="1172307" cy="594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A、E</a:t>
            </a:r>
            <a:endParaRPr lang="en-US" sz="1600" dirty="0"/>
          </a:p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可能超量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2769" y="3052744"/>
            <a:ext cx="1651000" cy="873537"/>
          </a:xfrm>
          <a:prstGeom prst="roundRect">
            <a:avLst>
              <a:gd name="adj" fmla="val 14539"/>
            </a:avLst>
          </a:prstGeom>
          <a:solidFill>
            <a:srgbClr val="B7802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990538" y="3245718"/>
            <a:ext cx="863621" cy="512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BF6E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情境二</a:t>
            </a:r>
            <a:endParaRPr lang="en-US" sz="1600" dirty="0"/>
          </a:p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BF6E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凝血疊加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568534" y="3055919"/>
            <a:ext cx="1720829" cy="867187"/>
          </a:xfrm>
          <a:prstGeom prst="roundRect">
            <a:avLst>
              <a:gd name="adj" fmla="val 1427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8"/>
          <p:cNvSpPr/>
          <p:nvPr/>
        </p:nvSpPr>
        <p:spPr>
          <a:xfrm>
            <a:off x="3022538" y="3347306"/>
            <a:ext cx="86362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抗凝血藥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394128" y="3052744"/>
            <a:ext cx="381031" cy="898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22" name="Shape 20"/>
          <p:cNvSpPr/>
          <p:nvPr/>
        </p:nvSpPr>
        <p:spPr>
          <a:xfrm>
            <a:off x="4829123" y="3055919"/>
            <a:ext cx="1720881" cy="867187"/>
          </a:xfrm>
          <a:prstGeom prst="roundRect">
            <a:avLst>
              <a:gd name="adj" fmla="val 1427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5486359" y="3347306"/>
            <a:ext cx="457210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銀杏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654769" y="3052744"/>
            <a:ext cx="381031" cy="898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7089765" y="3055919"/>
            <a:ext cx="1720881" cy="867187"/>
          </a:xfrm>
          <a:prstGeom prst="roundRect">
            <a:avLst>
              <a:gd name="adj" fmla="val 14279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Text 24"/>
          <p:cNvSpPr/>
          <p:nvPr/>
        </p:nvSpPr>
        <p:spPr>
          <a:xfrm>
            <a:off x="7559850" y="3347306"/>
            <a:ext cx="831510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915410" y="3052744"/>
            <a:ext cx="381031" cy="898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600" dirty="0"/>
          </a:p>
        </p:txBody>
      </p:sp>
      <p:sp>
        <p:nvSpPr>
          <p:cNvPr id="28" name="Shape 26"/>
          <p:cNvSpPr/>
          <p:nvPr/>
        </p:nvSpPr>
        <p:spPr>
          <a:xfrm>
            <a:off x="9347231" y="3052744"/>
            <a:ext cx="2032000" cy="873537"/>
          </a:xfrm>
          <a:prstGeom prst="roundRect">
            <a:avLst>
              <a:gd name="adj" fmla="val 14539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9" name="Text 27"/>
          <p:cNvSpPr/>
          <p:nvPr/>
        </p:nvSpPr>
        <p:spPr>
          <a:xfrm>
            <a:off x="9931421" y="3205100"/>
            <a:ext cx="863621" cy="594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出血風險</a:t>
            </a:r>
            <a:endParaRPr lang="en-US" sz="1600" dirty="0"/>
          </a:p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增加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12769" y="4180278"/>
            <a:ext cx="10566462" cy="1092200"/>
          </a:xfrm>
          <a:prstGeom prst="roundRect">
            <a:avLst>
              <a:gd name="adj" fmla="val 17859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1" name="Text 29"/>
          <p:cNvSpPr/>
          <p:nvPr/>
        </p:nvSpPr>
        <p:spPr>
          <a:xfrm>
            <a:off x="1092128" y="4383460"/>
            <a:ext cx="10307977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小作業：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回家把每瓶保健食品的成分表排在一起，把同一種成分的含量加起來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成人每日上限參考：</a:t>
            </a: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A 3,000 µg RE、維生素 E 1,000 mg、鋅 35 mg、葉黃素 30 mg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750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保健食品不能取代治療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常見眼疾、自我檢查與緊急警訊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不能取代治療｜常見眼疾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這些眼疾，要靠眼科治療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5187971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07915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白內障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58399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視力模糊、怕光；影響生活時以手術治療，保健食品無法讓水晶體恢復透明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09"/>
            <a:ext cx="5188022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07915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青光眼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2158" y="2558399"/>
            <a:ext cx="4820168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初期常沒有症狀；需長期點眼藥水控制眼壓，</a:t>
            </a:r>
            <a:r>
              <a:rPr lang="en-US" sz="14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不可自行停藥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479285"/>
            <a:ext cx="5187971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682591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老年性黃斑部病變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70068" y="4033075"/>
            <a:ext cx="4820115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中央視力變差、影像扭曲；濕性病變需眼內注射治療，營養補充只是輔助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8034" y="3479285"/>
            <a:ext cx="5188022" cy="1290555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42158" y="3682591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糖尿病視網膜病變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42158" y="4033075"/>
            <a:ext cx="4820168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控制血糖、血壓，並每年定期檢查眼底</a:t>
            </a:r>
            <a:endParaRPr lang="en-US" sz="1400" dirty="0"/>
          </a:p>
        </p:txBody>
      </p:sp>
      <p:sp>
        <p:nvSpPr>
          <p:cNvPr id="100" name="Added 100"/>
          <p:cNvSpPr/>
          <p:nvPr/>
        </p:nvSpPr>
        <p:spPr>
          <a:xfrm>
            <a:off x="812800" y="4953000"/>
            <a:ext cx="10566400" cy="939800"/>
          </a:xfrm>
          <a:prstGeom prst="roundRect">
            <a:avLst>
              <a:gd name="adj" fmla="val 959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1" name="Added 101"/>
          <p:cNvSpPr/>
          <p:nvPr/>
        </p:nvSpPr>
        <p:spPr>
          <a:xfrm>
            <a:off x="1066800" y="5130800"/>
            <a:ext cx="1005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藥物也可能引起眼疾</a:t>
            </a:r>
            <a:endParaRPr lang="en-US" sz="1800" dirty="0"/>
          </a:p>
        </p:txBody>
      </p:sp>
      <p:sp>
        <p:nvSpPr>
          <p:cNvPr id="102" name="Added 102"/>
          <p:cNvSpPr/>
          <p:nvPr/>
        </p:nvSpPr>
        <p:spPr>
          <a:xfrm>
            <a:off x="1066800" y="5473700"/>
            <a:ext cx="1005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類固醇（含眼藥水）可能升高眼壓、誘發白內障；抗膽鹼藥、部分感冒藥與抗組織胺可能誘發隅角閉鎖型青光眼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54515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不能取代治療｜自我檢查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在家用方格表，檢查黃斑部</a:t>
            </a:r>
            <a:endParaRPr lang="en-US" sz="3200" dirty="0"/>
          </a:p>
        </p:txBody>
      </p:sp>
      <p:pic>
        <p:nvPicPr>
          <p:cNvPr id="4" name="Image 0" descr="阿姆斯勒方格表：20乘20的方格，正中央有一個黑點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769" y="2001441"/>
            <a:ext cx="3429000" cy="3429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651303" y="2130375"/>
            <a:ext cx="6724753" cy="1976169"/>
          </a:xfrm>
          <a:prstGeom prst="roundRect">
            <a:avLst>
              <a:gd name="adj" fmla="val 626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3"/>
          <p:cNvSpPr/>
          <p:nvPr/>
        </p:nvSpPr>
        <p:spPr>
          <a:xfrm>
            <a:off x="4905427" y="2333675"/>
            <a:ext cx="6403001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怎麼做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905427" y="2684165"/>
            <a:ext cx="6403001" cy="124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8600" indent="-228600" algn="l">
              <a:lnSpc>
                <a:spcPts val="2400"/>
              </a:lnSpc>
              <a:buSzPct val="100000"/>
              <a:buFontTx/>
              <a:buAutoNum type="arabicPeriod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戴上平常看近的眼鏡</a:t>
            </a:r>
            <a:endParaRPr lang="en-US" sz="1500" dirty="0"/>
          </a:p>
          <a:p>
            <a:pPr marL="228600" indent="-228600" algn="l">
              <a:lnSpc>
                <a:spcPts val="2400"/>
              </a:lnSpc>
              <a:buSzPct val="100000"/>
              <a:buFontTx/>
              <a:buAutoNum type="arabicPeriod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距離約 30–40 公分，遮住一隻眼</a:t>
            </a:r>
            <a:endParaRPr lang="en-US" sz="1500" dirty="0"/>
          </a:p>
          <a:p>
            <a:pPr marL="228600" indent="-228600" algn="l">
              <a:lnSpc>
                <a:spcPts val="2400"/>
              </a:lnSpc>
              <a:buSzPct val="100000"/>
              <a:buFontTx/>
              <a:buAutoNum type="arabicPeriod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盯著中間黑點，看周圍線條</a:t>
            </a:r>
            <a:endParaRPr lang="en-US" sz="1500" dirty="0"/>
          </a:p>
          <a:p>
            <a:pPr marL="228600" indent="-228600" algn="l">
              <a:lnSpc>
                <a:spcPts val="2400"/>
              </a:lnSpc>
              <a:buSzPct val="100000"/>
              <a:buFontTx/>
              <a:buAutoNum type="arabicPeriod"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換另一隻眼，重複一次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648128" y="4262078"/>
            <a:ext cx="6731103" cy="1320800"/>
          </a:xfrm>
          <a:prstGeom prst="roundRect">
            <a:avLst>
              <a:gd name="adj" fmla="val 12181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9" name="Text 6"/>
          <p:cNvSpPr/>
          <p:nvPr/>
        </p:nvSpPr>
        <p:spPr>
          <a:xfrm>
            <a:off x="4902128" y="4465253"/>
            <a:ext cx="6409796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這樣要看眼科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902128" y="4815743"/>
            <a:ext cx="640979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線條彎曲、扭曲，方格缺角、模糊或出現黑影。已有黃斑部病變者，建議每週自我檢查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4648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不能取代治療｜緊急警訊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出現這些狀況，請立即就醫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5187971" cy="1320800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33327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突然看不清楚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583817"/>
            <a:ext cx="48201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單眼或雙眼視力突然模糊、看不見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88034" y="2004616"/>
            <a:ext cx="5188022" cy="1320800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42158" y="2233327"/>
            <a:ext cx="4820168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飛蚊、閃光突然變多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2158" y="2583817"/>
            <a:ext cx="4820168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可能是視網膜裂孔或剝離的前兆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4" y="3517379"/>
            <a:ext cx="5187971" cy="1320800"/>
          </a:xfrm>
          <a:prstGeom prst="roundRect">
            <a:avLst>
              <a:gd name="adj" fmla="val 115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3746091"/>
            <a:ext cx="48201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視野出現黑幕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70068" y="4096581"/>
            <a:ext cx="4820115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像窗簾一樣遮住部分視野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84859" y="3514204"/>
            <a:ext cx="5194372" cy="1320800"/>
          </a:xfrm>
          <a:prstGeom prst="roundRect">
            <a:avLst>
              <a:gd name="adj" fmla="val 11748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6438859" y="3742792"/>
            <a:ext cx="4826963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眼睛劇痛、紅、頭痛噁心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38859" y="4093282"/>
            <a:ext cx="4826963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常伴隨看燈有彩虹光暈，可能是急性青光眼，延誤可能導致失明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66342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0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04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比較表與安全原則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綜合整理｜一表看懂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護眼保健食品比較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813564"/>
              </p:ext>
            </p:extLst>
          </p:nvPr>
        </p:nvGraphicFramePr>
        <p:xfrm>
          <a:off x="812769" y="2001441"/>
          <a:ext cx="10566360" cy="2462074"/>
        </p:xfrm>
        <a:graphic>
          <a:graphicData uri="http://schemas.openxmlformats.org/drawingml/2006/table">
            <a:tbl>
              <a:tblPr/>
              <a:tblGrid>
                <a:gridCol w="1765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3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3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葉黃素、玉米黃素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維生素 A、β-胡蘿蔔素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維生素 E、鋅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銀杏、魚油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要小心的藥／族群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orlistat、cholestyramine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 酸類藥物、吸菸者、孕婦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E：抗凝血藥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鋅：部分抗生素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抗凝血、抗血小板藥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主要風險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吸收變差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過量累積、肺癌風險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出血；抗生素吸收變差；銅缺乏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出血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處理方式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隨餐吃</a:t>
                      </a: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、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避免與</a:t>
                      </a: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物併服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加總成分、選對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合適</a:t>
                      </a: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配方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告知醫師、錯開抗生素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告知醫師、避免疊加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2425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藥師叮嚀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護眼的五個安全原則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53791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080915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隨餐吃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17837" y="2116485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葉黃素等脂溶性成分，和正餐一起吃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671564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44657" y="2798688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看配方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517837" y="2834258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吸菸者避開高劑量 β-胡蘿蔔素；留意銀杏、維生素 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389350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516474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防重複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17837" y="3552031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把所有保健食品的成分加總，避免維生素 A、E 超量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107123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44657" y="4234247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定期檢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517837" y="4269804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保健食品不能取代眼科檢查，眼藥水不可自行停用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2769" y="4821721"/>
            <a:ext cx="10566462" cy="609590"/>
          </a:xfrm>
          <a:prstGeom prst="roundRect">
            <a:avLst>
              <a:gd name="adj" fmla="val 1875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1359" y="4948721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514538" y="4984291"/>
            <a:ext cx="889518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帶著藥袋和保健食品，一起來藥局諮詢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09504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3B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快問快答｜解答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答案揭曉：可以？還是不行？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6600"/>
            <a:ext cx="3386684" cy="29972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2128" y="2235200"/>
            <a:ext cx="29128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92128" y="4038600"/>
            <a:ext cx="291280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葉黃素是脂溶性，隨含油脂的正餐吃，吸收較好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2632" y="2006600"/>
            <a:ext cx="3386736" cy="29972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81991" y="2235200"/>
            <a:ext cx="291285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681991" y="4038600"/>
            <a:ext cx="2912858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吸菸者補充高劑量 β-胡蘿蔔素，肺癌風險增加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2547" y="2006600"/>
            <a:ext cx="3386684" cy="29972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71906" y="2235200"/>
            <a:ext cx="29128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271906" y="4038600"/>
            <a:ext cx="291280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銀杏、高劑量維生素 E 與抗凝血藥併用，出血風險增加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769" y="5181600"/>
            <a:ext cx="10883456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一句話記住：護眼先看眼科，保健食品先問藥師。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保護眼睛的保健食品</a:t>
            </a:r>
            <a:endParaRPr lang="en-US" sz="1200" dirty="0"/>
          </a:p>
        </p:txBody>
      </p:sp>
      <p:sp>
        <p:nvSpPr>
          <p:cNvPr id="200" name="Source"/>
          <p:cNvSpPr txBox="1"/>
          <p:nvPr/>
        </p:nvSpPr>
        <p:spPr>
          <a:xfrm>
            <a:off x="812800" y="5664200"/>
            <a:ext cx="10566400" cy="406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US" sz="1000" dirty="0">
                <a:solidFill>
                  <a:srgbClr val="17385A"/>
                </a:solidFill>
                <a:latin typeface="Noto Sans TC"/>
                <a:ea typeface="Noto Sans TC"/>
              </a:rPr>
              <a:t>Q2 資料來源：ATBC Study Group, NEJM 1994;330:1029 (doi:10.1056/NEJM199404143301501)；Omenn et al. (CARET), NEJM 1996;334:1150 (doi:10.1056/NEJM199605023341802)；AREDS2 Research Group, JAMA 2013;309:2005 (doi:10.1001/jama.2013.4997)</a:t>
            </a:r>
          </a:p>
        </p:txBody>
      </p:sp>
      <p:sp>
        <p:nvSpPr>
          <p:cNvPr id="300" name="Question 1"/>
          <p:cNvSpPr txBox="1"/>
          <p:nvPr/>
        </p:nvSpPr>
        <p:spPr>
          <a:xfrm>
            <a:off x="1092200" y="2641600"/>
            <a:ext cx="2908300" cy="736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葉黃素早上空腹配開水吃，吸收最好？</a:t>
            </a:r>
          </a:p>
        </p:txBody>
      </p:sp>
      <p:cxnSp>
        <p:nvCxnSpPr>
          <p:cNvPr id="301" name="Divider 1"/>
          <p:cNvCxnSpPr/>
          <p:nvPr/>
        </p:nvCxnSpPr>
        <p:spPr>
          <a:xfrm>
            <a:off x="1092200" y="3505200"/>
            <a:ext cx="2908300" cy="0"/>
          </a:xfrm>
          <a:prstGeom prst="line">
            <a:avLst/>
          </a:prstGeom>
          <a:ln w="9525">
            <a:solidFill>
              <a:srgbClr val="D9C9A3"/>
            </a:solidFill>
          </a:ln>
        </p:spPr>
      </p:cxnSp>
      <p:sp>
        <p:nvSpPr>
          <p:cNvPr id="302" name="Answer 1"/>
          <p:cNvSpPr txBox="1"/>
          <p:nvPr/>
        </p:nvSpPr>
        <p:spPr>
          <a:xfrm>
            <a:off x="1092200" y="3632200"/>
            <a:ext cx="2908300" cy="355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</a:t>
            </a:r>
            <a:r>
              <a:rPr lang="zh-TW" altLang="en-US" sz="1800" b="1" dirty="0">
                <a:solidFill>
                  <a:srgbClr val="B03A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不對</a:t>
            </a:r>
          </a:p>
        </p:txBody>
      </p:sp>
      <p:sp>
        <p:nvSpPr>
          <p:cNvPr id="303" name="Question 2"/>
          <p:cNvSpPr txBox="1"/>
          <p:nvPr/>
        </p:nvSpPr>
        <p:spPr>
          <a:xfrm>
            <a:off x="4686300" y="2641600"/>
            <a:ext cx="2908300" cy="736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有抽菸的人，選含 β-胡蘿蔔素的護眼配方比較好？</a:t>
            </a:r>
          </a:p>
        </p:txBody>
      </p:sp>
      <p:cxnSp>
        <p:nvCxnSpPr>
          <p:cNvPr id="304" name="Divider 2"/>
          <p:cNvCxnSpPr/>
          <p:nvPr/>
        </p:nvCxnSpPr>
        <p:spPr>
          <a:xfrm>
            <a:off x="4686300" y="3505200"/>
            <a:ext cx="2908300" cy="0"/>
          </a:xfrm>
          <a:prstGeom prst="line">
            <a:avLst/>
          </a:prstGeom>
          <a:ln w="9525">
            <a:solidFill>
              <a:srgbClr val="D9C9A3"/>
            </a:solidFill>
          </a:ln>
        </p:spPr>
      </p:cxnSp>
      <p:sp>
        <p:nvSpPr>
          <p:cNvPr id="305" name="Answer 2"/>
          <p:cNvSpPr txBox="1"/>
          <p:nvPr/>
        </p:nvSpPr>
        <p:spPr>
          <a:xfrm>
            <a:off x="4686300" y="3632200"/>
            <a:ext cx="2908300" cy="355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</a:t>
            </a:r>
            <a:r>
              <a:rPr lang="zh-TW" altLang="en-US" sz="1800" b="1" dirty="0">
                <a:solidFill>
                  <a:srgbClr val="B03A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不對</a:t>
            </a:r>
          </a:p>
        </p:txBody>
      </p:sp>
      <p:sp>
        <p:nvSpPr>
          <p:cNvPr id="306" name="Question 3"/>
          <p:cNvSpPr txBox="1"/>
          <p:nvPr/>
        </p:nvSpPr>
        <p:spPr>
          <a:xfrm>
            <a:off x="8267700" y="2641600"/>
            <a:ext cx="2908300" cy="736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400"/>
              </a:lnSpc>
            </a:pPr>
            <a:r>
              <a:rPr lang="zh-TW" altLang="en-US" sz="1600" b="1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吃抗凝血藥，再加銀杏和維生素 E 顧眼睛沒關係？</a:t>
            </a:r>
          </a:p>
        </p:txBody>
      </p:sp>
      <p:cxnSp>
        <p:nvCxnSpPr>
          <p:cNvPr id="307" name="Divider 3"/>
          <p:cNvCxnSpPr/>
          <p:nvPr/>
        </p:nvCxnSpPr>
        <p:spPr>
          <a:xfrm>
            <a:off x="8267700" y="3505200"/>
            <a:ext cx="2908300" cy="0"/>
          </a:xfrm>
          <a:prstGeom prst="line">
            <a:avLst/>
          </a:prstGeom>
          <a:ln w="9525">
            <a:solidFill>
              <a:srgbClr val="D9C9A3"/>
            </a:solidFill>
          </a:ln>
        </p:spPr>
      </p:cxnSp>
      <p:sp>
        <p:nvSpPr>
          <p:cNvPr id="308" name="Answer 3"/>
          <p:cNvSpPr txBox="1"/>
          <p:nvPr/>
        </p:nvSpPr>
        <p:spPr>
          <a:xfrm>
            <a:off x="8267700" y="3632200"/>
            <a:ext cx="2908300" cy="355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zh-TW" alt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答案：</a:t>
            </a:r>
            <a:r>
              <a:rPr lang="zh-TW" altLang="en-US" sz="1800" b="1" dirty="0">
                <a:solidFill>
                  <a:srgbClr val="B03A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不對</a:t>
            </a:r>
          </a:p>
        </p:txBody>
      </p:sp>
    </p:spTree>
    <p:extLst>
      <p:ext uri="{BB962C8B-B14F-4D97-AF65-F5344CB8AC3E}">
        <p14:creationId xmlns:p14="http://schemas.microsoft.com/office/powerpoint/2010/main" val="180362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3" grpId="0"/>
      <p:bldP spid="302" grpId="0"/>
      <p:bldP spid="305" grpId="0"/>
      <p:bldP spid="30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319089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謝謝聆聽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769" y="330458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有任何用藥或保健食品的疑問，歡迎提問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9" y="3949737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254500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下一單元預告：[下一單元主題]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769" y="5999460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社團法人新北市藥師公會　｜　用藥安全教育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BF46D55-7493-4F57-A322-8E9563617BB6}">
  <we:reference id="wa200010001" version="1.0.0.1" store="zh-TW" storeType="OMEX"/>
  <we:alternateReferences>
    <we:reference id="WA200010001" version="1.0.0.1" store="" storeType="OMEX"/>
  </we:alternateReferences>
  <we:properties>
    <we:property name="claude.fileId" value="&quot;dbcb93a2-c38c-4218-816e-c1614a55edc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1241</Words>
  <Application>Microsoft Office PowerPoint</Application>
  <PresentationFormat>寬螢幕</PresentationFormat>
  <Paragraphs>296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5" baseType="lpstr">
      <vt:lpstr>Noto Sans TC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保健食品與藥物交互作用｜第三單元：保護眼睛的保健食品</dc:title>
  <dc:subject>PptxGenJS Presentation</dc:subject>
  <dc:creator>PptxGenJS</dc:creator>
  <cp:lastModifiedBy>博彥 張</cp:lastModifiedBy>
  <cp:revision>3</cp:revision>
  <dcterms:created xsi:type="dcterms:W3CDTF">2026-09-24T16:55:54Z</dcterms:created>
  <dcterms:modified xsi:type="dcterms:W3CDTF">2026-10-24T08:50:29Z</dcterms:modified>
</cp:coreProperties>
</file>