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304" r:id="rId3"/>
    <p:sldId id="279" r:id="rId4"/>
    <p:sldId id="280" r:id="rId5"/>
    <p:sldId id="281" r:id="rId6"/>
    <p:sldId id="260" r:id="rId7"/>
    <p:sldId id="282" r:id="rId8"/>
    <p:sldId id="315" r:id="rId9"/>
    <p:sldId id="284" r:id="rId10"/>
    <p:sldId id="319" r:id="rId11"/>
    <p:sldId id="264" r:id="rId12"/>
    <p:sldId id="285" r:id="rId13"/>
    <p:sldId id="301" r:id="rId14"/>
    <p:sldId id="296" r:id="rId15"/>
    <p:sldId id="321" r:id="rId16"/>
    <p:sldId id="268" r:id="rId17"/>
    <p:sldId id="288" r:id="rId18"/>
    <p:sldId id="308" r:id="rId19"/>
    <p:sldId id="290" r:id="rId20"/>
    <p:sldId id="322" r:id="rId21"/>
    <p:sldId id="272" r:id="rId22"/>
    <p:sldId id="311" r:id="rId23"/>
    <p:sldId id="292" r:id="rId24"/>
    <p:sldId id="293" r:id="rId25"/>
    <p:sldId id="294" r:id="rId26"/>
    <p:sldId id="306" r:id="rId27"/>
    <p:sldId id="278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4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博彥 張" userId="08442219d6340e5f" providerId="LiveId" clId="{90D1C68C-D135-49B9-B55E-CFDE16E43B9F}"/>
    <pc:docChg chg="custSel addSld delSld modSld">
      <pc:chgData name="博彥 張" userId="08442219d6340e5f" providerId="LiveId" clId="{90D1C68C-D135-49B9-B55E-CFDE16E43B9F}" dt="2026-10-24T16:21:39.347" v="24" actId="20577"/>
      <pc:docMkLst>
        <pc:docMk/>
      </pc:docMkLst>
      <pc:sldChg chg="add del">
        <pc:chgData name="博彥 張" userId="08442219d6340e5f" providerId="LiveId" clId="{90D1C68C-D135-49B9-B55E-CFDE16E43B9F}" dt="2026-10-24T16:10:14.594" v="11"/>
        <pc:sldMkLst>
          <pc:docMk/>
          <pc:sldMk cId="376347821" sldId="316"/>
        </pc:sldMkLst>
      </pc:sldChg>
      <pc:sldChg chg="add del">
        <pc:chgData name="博彥 張" userId="08442219d6340e5f" providerId="LiveId" clId="{90D1C68C-D135-49B9-B55E-CFDE16E43B9F}" dt="2026-10-24T16:09:38.047" v="7"/>
        <pc:sldMkLst>
          <pc:docMk/>
          <pc:sldMk cId="3343437365" sldId="317"/>
        </pc:sldMkLst>
      </pc:sldChg>
      <pc:sldChg chg="add del">
        <pc:chgData name="博彥 張" userId="08442219d6340e5f" providerId="LiveId" clId="{90D1C68C-D135-49B9-B55E-CFDE16E43B9F}" dt="2026-10-24T16:08:59.311" v="4"/>
        <pc:sldMkLst>
          <pc:docMk/>
          <pc:sldMk cId="3593398094" sldId="318"/>
        </pc:sldMkLst>
      </pc:sldChg>
      <pc:sldChg chg="modSp add mod">
        <pc:chgData name="博彥 張" userId="08442219d6340e5f" providerId="LiveId" clId="{90D1C68C-D135-49B9-B55E-CFDE16E43B9F}" dt="2026-10-24T16:21:39.347" v="24" actId="20577"/>
        <pc:sldMkLst>
          <pc:docMk/>
          <pc:sldMk cId="1373149715" sldId="319"/>
        </pc:sldMkLst>
        <pc:spChg chg="mod">
          <ac:chgData name="博彥 張" userId="08442219d6340e5f" providerId="LiveId" clId="{90D1C68C-D135-49B9-B55E-CFDE16E43B9F}" dt="2026-10-24T16:21:39.347" v="24" actId="20577"/>
          <ac:spMkLst>
            <pc:docMk/>
            <pc:sldMk cId="1373149715" sldId="319"/>
            <ac:spMk id="117" creationId="{00000000-0000-0000-0000-000000000000}"/>
          </ac:spMkLst>
        </pc:spChg>
        <pc:spChg chg="mod">
          <ac:chgData name="博彥 張" userId="08442219d6340e5f" providerId="LiveId" clId="{90D1C68C-D135-49B9-B55E-CFDE16E43B9F}" dt="2026-10-24T16:09:15.300" v="5"/>
          <ac:spMkLst>
            <pc:docMk/>
            <pc:sldMk cId="1373149715" sldId="319"/>
            <ac:spMk id="126" creationId="{00000000-0000-0000-0000-000000000000}"/>
          </ac:spMkLst>
        </pc:spChg>
      </pc:sldChg>
      <pc:sldChg chg="add del">
        <pc:chgData name="博彥 張" userId="08442219d6340e5f" providerId="LiveId" clId="{90D1C68C-D135-49B9-B55E-CFDE16E43B9F}" dt="2026-10-24T16:09:53.405" v="9"/>
        <pc:sldMkLst>
          <pc:docMk/>
          <pc:sldMk cId="2314700696" sldId="320"/>
        </pc:sldMkLst>
      </pc:sldChg>
      <pc:sldChg chg="add">
        <pc:chgData name="博彥 張" userId="08442219d6340e5f" providerId="LiveId" clId="{90D1C68C-D135-49B9-B55E-CFDE16E43B9F}" dt="2026-10-24T16:09:53.387" v="8"/>
        <pc:sldMkLst>
          <pc:docMk/>
          <pc:sldMk cId="130746383" sldId="321"/>
        </pc:sldMkLst>
      </pc:sldChg>
      <pc:sldChg chg="add">
        <pc:chgData name="博彥 張" userId="08442219d6340e5f" providerId="LiveId" clId="{90D1C68C-D135-49B9-B55E-CFDE16E43B9F}" dt="2026-10-24T16:10:14.579" v="10"/>
        <pc:sldMkLst>
          <pc:docMk/>
          <pc:sldMk cId="4194790393" sldId="3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54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開場：自我介紹，說明今天要談的是很多長輩「為了血管好」會吃的三種保健食品。強調保健食品不是不能吃，而是要吃得對、吃得安全，尤其是已經在吃藥的人。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請學員舉手投票（可以／不行），先不公布答案，記下大約比例，最後一張投影片再揭曉，比較課前課後的差異。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請學員舉手投票（可以／不行），先不公布答案，記下大約比例，最後一張投影片再揭曉，比較課前課後的差異。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用三種機制幫學員建立框架：今天的三個主角剛好各自代表不同類型——魚油與納豆激酶偏向「加成」出血，納豆食品對 warfarin 是「拮抗」，紅麴則與代謝酵素（CYP3A4）有關。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簡述今天的流程：魚油 → 納豆 → 紅麴 → 綜合整理與警訊 → 公布快問快答答案。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第一個主角：魚油。先問學員家裡有沒有人在吃魚油，再進入內容。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重點：魚油最確定的效果是降三酸甘油酯，而且需要足夠劑量；市售保健食品劑量通常遠低於處方等級。不要讓學員誤以為「吃魚油就能預防中風」。魚油會抑制血小板凝集，這正是它與藥物產生交互作用的原因，接到下一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一般劑量的魚油與抗凝血藥併用，臨床上多數人不一定會出事，但劑量越高、併用品項越多，風險越高。教學重點是「告知」：讓醫師藥師知道你有吃，才能評估與監測。warfarin 使用者開始或停止魚油時，建議與醫師討論是否加驗 INR。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可以拿出魚油與魚肝油兩種產品的包裝，讓學員比較營養標示。魚肝油的維生素 A 過量對長輩（骨質、肝臟）尤其要注意。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可以拿出魚油與魚肝油兩種產品的包裝，讓學員比較營養標示。魚肝油的維生素 A 過量對長輩（骨質、肝臟）尤其要注意。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第二個主角：納豆。這一段最重要的觀念是「吃的納豆」和「納豆激酶保健食品」是兩回事，風險方向甚至相反。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請學員想想：同樣叫「納豆」，一個含有幫助凝血的維生素 K2，一個宣稱溶血栓，對抗凝血藥的影響會一樣嗎？帶入下一張。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這張是本單元的核心觀念。warfarin 是透過拮抗維生素 K 來抗凝血，所以富含 K2 的納豆會「抵銷」藥效；而納豆激酶則是「加成」出血。文獻上有併用納豆激酶與抗血小板藥後發生出血的個案報告。結論：服用任何抗凝血或抗血小板藥的人，納豆食品與納豆激酶都應先與醫師藥師討論。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常見迷思：吃 warfarin 就完全不能吃青菜。正確觀念是維持穩定攝取，醫師會依你平常的飲食調整劑量；突然大量增減才是問題。納豆則因為 K2 含量與作用時間的關係，一般建議避免。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常見迷思：吃 warfarin 就完全不能吃青菜。正確觀念是維持穩定攝取，醫師會依你平常的飲食調整劑量；突然大量增減才是問題。納豆則因為 K2 含量與作用時間的關係，一般建議避免。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第三個主角：紅麴。很多長輩覺得紅麴「天然、比較溫和」，這一段要打破這個迷思。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紅麴降膽固醇有效，正是因為它含有和處方藥 lovastatin 相同的成分，所以它的副作用和交互作用也跟 statin 類藥物一樣。市售產品含量差異大，品質控管很重要。可舉 2024 年日本紅麴保健食品疑似受污染、造成腎臟損傷的事件，說明來源與品管的重要性。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Monacolin K（lovastatin）主要經 CYP3A4 代謝，因此凡是會抑制 CYP3A4 的藥物或食物，都可能讓濃度升高。最常見的情境是：長輩已經在吃醫師開的 statin，又自己買紅麴來「加強」，等於吃了兩份降血脂藥。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橫紋肌溶解雖然少見，但可能導致急性腎損傷，是需要立即就醫的狀況。提醒學員：長輩常把肌肉痠痛當成「老了、累了」，若有吃紅麴或 statin，要想到可能是藥物副作用。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橫紋肌溶解雖然少見，但可能導致急性腎損傷，是需要立即就醫的狀況。提醒學員：長輩常把肌肉痠痛當成「老了、累了」，若有吃紅麴或 statin，要想到可能是藥物副作用。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進入總整理，把三種保健食品放在一起比較。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可將此表印成講義，讓學員帶回家貼在冰箱或藥盒旁。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很多長輩會同時吃好幾種「顧血管」的保健食品，單獨看每一種劑量都不高，但合起來對凝血的影響會累加。可請學員回想家中長輩一天吃了哪些東西。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前五項請盡快回診並告知正在吃的藥與保健食品；最後一項屬於緊急狀況，應立即送醫。提醒不要自行停用抗凝血藥，應由醫師判斷。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五個口訣：主動說、不取代、不自停、看標示、問藥師。可以請學員跟著唸一遍。鼓勵學員下次到社區藥局時，把家裡的保健食品一起帶來做用藥整合。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請學員再舉手一次，比較課前與課後的答對比例，作為學習成效的簡單評量。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開放 Q&amp;A。可預告後續單元，例如其他常見保健食品（銀杏、薑黃、葡萄柚、聖約翰草等）與藥物的交互作用。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1953347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200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用藥安全教案｜保健食品與藥物交互作用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12769" y="2491756"/>
            <a:ext cx="10883456" cy="95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 err="1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12769" y="4208731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451350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魚油・納豆・紅麴——常見功效與藥物交互作用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769" y="5999462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講師：[講師姓名] 藥師　｜　社團法人新北市藥師公會　｜　[授課日期]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開場｜民眾常見疑問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「我循環不好」，該吃保健食品嗎？</a:t>
            </a:r>
            <a:endParaRPr lang="en-US" sz="3200" dirty="0"/>
          </a:p>
        </p:txBody>
      </p:sp>
      <p:sp>
        <p:nvSpPr>
          <p:cNvPr id="20" name="Card 1"/>
          <p:cNvSpPr/>
          <p:nvPr/>
        </p:nvSpPr>
        <p:spPr>
          <a:xfrm>
            <a:off x="812769" y="2006600"/>
            <a:ext cx="2568464" cy="3327400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Card Text 1"/>
          <p:cNvSpPr txBox="1"/>
          <p:nvPr/>
        </p:nvSpPr>
        <p:spPr>
          <a:xfrm>
            <a:off x="1041369" y="2235200"/>
            <a:ext cx="2111264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常見疑問 1</a:t>
            </a:r>
          </a:p>
          <a:p>
            <a:pPr marL="0" indent="0" algn="l">
              <a:lnSpc>
                <a:spcPts val="2600"/>
              </a:lnSpc>
              <a:spcBef>
                <a:spcPts val="400"/>
              </a:spcBef>
              <a:buNone/>
            </a:pPr>
            <a:r>
              <a:rPr lang="zh-TW" alt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手腳冰冷、常發麻，就是循環不好嗎？</a:t>
            </a:r>
          </a:p>
        </p:txBody>
      </p:sp>
      <p:sp>
        <p:nvSpPr>
          <p:cNvPr id="29" name="Card Answer 1"/>
          <p:cNvSpPr txBox="1"/>
          <p:nvPr/>
        </p:nvSpPr>
        <p:spPr>
          <a:xfrm>
            <a:off x="1041369" y="3784600"/>
            <a:ext cx="2111264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藥師這樣說</a:t>
            </a:r>
          </a:p>
          <a:p>
            <a:pPr marL="0" indent="0" algn="l">
              <a:lnSpc>
                <a:spcPts val="2300"/>
              </a:lnSpc>
              <a:spcBef>
                <a:spcPts val="300"/>
              </a:spcBef>
              <a:buNone/>
            </a:pPr>
            <a:r>
              <a:rPr lang="zh-TW" altLang="en-US" sz="1500" dirty="0">
                <a:solidFill>
                  <a:srgbClr val="3A4A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不一定。貧血、甲狀腺功能低下、糖尿病神經病變、周邊動脈疾病都可能造成，要先找出原因。</a:t>
            </a:r>
          </a:p>
        </p:txBody>
      </p:sp>
      <p:sp>
        <p:nvSpPr>
          <p:cNvPr id="22" name="Card 2"/>
          <p:cNvSpPr/>
          <p:nvPr/>
        </p:nvSpPr>
        <p:spPr>
          <a:xfrm>
            <a:off x="3584433" y="2006600"/>
            <a:ext cx="2568464" cy="3327400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Card Text 2"/>
          <p:cNvSpPr txBox="1"/>
          <p:nvPr/>
        </p:nvSpPr>
        <p:spPr>
          <a:xfrm>
            <a:off x="3813033" y="2235200"/>
            <a:ext cx="2111264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常見疑問 2</a:t>
            </a:r>
          </a:p>
          <a:p>
            <a:pPr marL="0" indent="0" algn="l">
              <a:lnSpc>
                <a:spcPts val="2600"/>
              </a:lnSpc>
              <a:spcBef>
                <a:spcPts val="400"/>
              </a:spcBef>
              <a:buNone/>
            </a:pPr>
            <a:r>
              <a:rPr lang="zh-TW" alt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腳常抽筋、小腿水腫，吃保健食品能改善嗎？</a:t>
            </a:r>
          </a:p>
        </p:txBody>
      </p:sp>
      <p:sp>
        <p:nvSpPr>
          <p:cNvPr id="30" name="Card Answer 2"/>
          <p:cNvSpPr txBox="1"/>
          <p:nvPr/>
        </p:nvSpPr>
        <p:spPr>
          <a:xfrm>
            <a:off x="3813033" y="3784600"/>
            <a:ext cx="2111264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藥師這樣說</a:t>
            </a:r>
          </a:p>
          <a:p>
            <a:pPr marL="0" indent="0" algn="l">
              <a:lnSpc>
                <a:spcPts val="2300"/>
              </a:lnSpc>
              <a:spcBef>
                <a:spcPts val="300"/>
              </a:spcBef>
              <a:buNone/>
            </a:pPr>
            <a:r>
              <a:rPr lang="zh-TW" altLang="en-US" sz="1500" dirty="0">
                <a:solidFill>
                  <a:srgbClr val="3A4A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可能與電解質、靜脈回流、心臟或腎臟功能、藥物副作用有關，保健食品無法對症處理。</a:t>
            </a:r>
          </a:p>
        </p:txBody>
      </p:sp>
      <p:sp>
        <p:nvSpPr>
          <p:cNvPr id="24" name="Card 3"/>
          <p:cNvSpPr/>
          <p:nvPr/>
        </p:nvSpPr>
        <p:spPr>
          <a:xfrm>
            <a:off x="6356097" y="2006600"/>
            <a:ext cx="2568464" cy="3327400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Card Text 3"/>
          <p:cNvSpPr txBox="1"/>
          <p:nvPr/>
        </p:nvSpPr>
        <p:spPr>
          <a:xfrm>
            <a:off x="6584697" y="2235200"/>
            <a:ext cx="2111264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常見疑問 3</a:t>
            </a:r>
          </a:p>
          <a:p>
            <a:pPr marL="0" indent="0" algn="l">
              <a:lnSpc>
                <a:spcPts val="2600"/>
              </a:lnSpc>
              <a:spcBef>
                <a:spcPts val="400"/>
              </a:spcBef>
              <a:buNone/>
            </a:pPr>
            <a:r>
              <a:rPr lang="zh-TW" alt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聽說「血太濃」會塞血管，吃魚油、納豆能通血管？</a:t>
            </a:r>
          </a:p>
        </p:txBody>
      </p:sp>
      <p:sp>
        <p:nvSpPr>
          <p:cNvPr id="31" name="Card Answer 3"/>
          <p:cNvSpPr txBox="1"/>
          <p:nvPr/>
        </p:nvSpPr>
        <p:spPr>
          <a:xfrm>
            <a:off x="6584697" y="3784600"/>
            <a:ext cx="2111264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藥師這樣說</a:t>
            </a:r>
          </a:p>
          <a:p>
            <a:pPr marL="0" indent="0" algn="l">
              <a:lnSpc>
                <a:spcPts val="2300"/>
              </a:lnSpc>
              <a:spcBef>
                <a:spcPts val="300"/>
              </a:spcBef>
              <a:buNone/>
            </a:pPr>
            <a:r>
              <a:rPr lang="zh-TW" altLang="en-US" sz="1500" dirty="0">
                <a:solidFill>
                  <a:srgbClr val="3A4A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沒有可靠證據能清除已形成的血栓或斑塊；已有心血管疾病，請依醫囑用藥。</a:t>
            </a:r>
          </a:p>
        </p:txBody>
      </p:sp>
      <p:sp>
        <p:nvSpPr>
          <p:cNvPr id="26" name="Card 4"/>
          <p:cNvSpPr/>
          <p:nvPr/>
        </p:nvSpPr>
        <p:spPr>
          <a:xfrm>
            <a:off x="9127761" y="2006600"/>
            <a:ext cx="2568464" cy="3327400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Card Text 4"/>
          <p:cNvSpPr txBox="1"/>
          <p:nvPr/>
        </p:nvSpPr>
        <p:spPr>
          <a:xfrm>
            <a:off x="9356361" y="2235200"/>
            <a:ext cx="2111264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常見疑問 4</a:t>
            </a:r>
          </a:p>
          <a:p>
            <a:pPr marL="0" indent="0" algn="l">
              <a:lnSpc>
                <a:spcPts val="2600"/>
              </a:lnSpc>
              <a:spcBef>
                <a:spcPts val="400"/>
              </a:spcBef>
              <a:buNone/>
            </a:pPr>
            <a:r>
              <a:rPr lang="zh-TW" alt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天然的保健食品，多吃一點總沒壞處吧？</a:t>
            </a:r>
          </a:p>
        </p:txBody>
      </p:sp>
      <p:sp>
        <p:nvSpPr>
          <p:cNvPr id="32" name="Card Answer 4"/>
          <p:cNvSpPr txBox="1"/>
          <p:nvPr/>
        </p:nvSpPr>
        <p:spPr>
          <a:xfrm>
            <a:off x="9356361" y="3784600"/>
            <a:ext cx="2111264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藥師這樣說</a:t>
            </a:r>
          </a:p>
          <a:p>
            <a:pPr marL="0" indent="0" algn="l">
              <a:lnSpc>
                <a:spcPts val="2300"/>
              </a:lnSpc>
              <a:spcBef>
                <a:spcPts val="300"/>
              </a:spcBef>
              <a:buNone/>
            </a:pPr>
            <a:r>
              <a:rPr lang="zh-TW" altLang="en-US" sz="1500" dirty="0">
                <a:solidFill>
                  <a:srgbClr val="3A4A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會影響凝血或血脂的成分，和藥物一起吃，可能增加出血或副作用的風險。</a:t>
            </a:r>
          </a:p>
        </p:txBody>
      </p:sp>
      <p:sp>
        <p:nvSpPr>
          <p:cNvPr id="28" name="Takeaway"/>
          <p:cNvSpPr/>
          <p:nvPr/>
        </p:nvSpPr>
        <p:spPr>
          <a:xfrm>
            <a:off x="812769" y="5588000"/>
            <a:ext cx="10883456" cy="457200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</p:spPr>
        <p:txBody>
          <a:bodyPr wrap="square" lIns="203200" tIns="0" rIns="203200" bIns="0" rtlCol="0" anchor="ctr">
            <a:noAutofit/>
          </a:bodyPr>
          <a:lstStyle/>
          <a:p>
            <a:pPr marL="0" indent="0" algn="l">
              <a:buNone/>
            </a:pPr>
            <a:r>
              <a:rPr lang="zh-TW" altLang="en-US" sz="1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症狀持續或變嚴重，先就醫找原因；吃保健食品前，先問醫師或藥師。</a:t>
            </a:r>
          </a:p>
        </p:txBody>
      </p:sp>
      <p:sp>
        <p:nvSpPr>
          <p:cNvPr id="13" name="Text 11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「循環不好」只是感覺描述，不是診斷　・　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11504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開場暖身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快問快答：可以？還是不行？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20837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120837" y="3101913"/>
            <a:ext cx="2853665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正在吃阿斯匹靈，再加一顆魚油，讓血液循環更好？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05807" y="2004611"/>
            <a:ext cx="3380386" cy="3834214"/>
          </a:xfrm>
          <a:prstGeom prst="roundRect">
            <a:avLst>
              <a:gd name="adj" fmla="val 441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710700" y="2309503"/>
            <a:ext cx="2853718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710700" y="3101913"/>
            <a:ext cx="2853718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服用抗凝血藥 warfarin，早餐可以天天吃納豆？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995722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300615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300615" y="3101913"/>
            <a:ext cx="2853665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紅麴是天然的，和降血脂藥一起吃效果加倍？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答案在課程最後揭曉　・　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46860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為什麼要注意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保健食品也有「藥理作用」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9" y="200143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會影響凝血或血脂代謝的保健食品，和藥物一起吃時，可能讓藥效「加成」，也可能被「抵銷」。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15944" y="3020611"/>
            <a:ext cx="3380334" cy="1524144"/>
          </a:xfrm>
          <a:prstGeom prst="roundRect">
            <a:avLst>
              <a:gd name="adj" fmla="val 812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70068" y="3274735"/>
            <a:ext cx="2958249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加成作用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70068" y="3681093"/>
            <a:ext cx="2958249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作用方向相同，效果疊加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例：出血風險增加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405807" y="3020611"/>
            <a:ext cx="3380386" cy="1524144"/>
          </a:xfrm>
          <a:prstGeom prst="roundRect">
            <a:avLst>
              <a:gd name="adj" fmla="val 812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659931" y="3274735"/>
            <a:ext cx="2958302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拮抗作用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659931" y="3681093"/>
            <a:ext cx="2958302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作用方向相反，藥效被抵銷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例：抗凝血效果變差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995722" y="3020611"/>
            <a:ext cx="3380334" cy="1524144"/>
          </a:xfrm>
          <a:prstGeom prst="roundRect">
            <a:avLst>
              <a:gd name="adj" fmla="val 812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8249846" y="3274735"/>
            <a:ext cx="2958249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代謝影響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49846" y="3681093"/>
            <a:ext cx="2958249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改變肝臟代謝速度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例：成分濃度升高、副作用增加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37705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學習目標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33087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上完這個單元</a:t>
            </a: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我們</a:t>
            </a:r>
            <a:r>
              <a:rPr lang="en-US" sz="32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能夠</a:t>
            </a: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……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106149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84042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81247" y="2319606"/>
            <a:ext cx="470916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說出魚油、納豆、紅麴的主要成分與常見功效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15944" y="3011798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70068" y="3189691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1247" y="3225254"/>
            <a:ext cx="4238265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辨識它們與哪些藥物一起吃需要特別小心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15944" y="3917445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4095338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781247" y="4130901"/>
            <a:ext cx="3296423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認得出血與肌肉傷害的警訊症狀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5944" y="4823093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70068" y="5000986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781247" y="5036550"/>
            <a:ext cx="3767371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知道吃保健食品前，該問誰、問什麼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82083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4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Omega-3 脂肪酸：EPA 與 DHA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魚油｜成分與功效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魚油：主要成分與常見功效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34"/>
            <a:ext cx="3302000" cy="3840564"/>
          </a:xfrm>
          <a:prstGeom prst="roundRect">
            <a:avLst>
              <a:gd name="adj" fmla="val 4615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17538" y="2306207"/>
            <a:ext cx="2773236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主要成分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117538" y="2737976"/>
            <a:ext cx="2773236" cy="1325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60"/>
              </a:lnSpc>
              <a:buNone/>
            </a:pPr>
            <a:r>
              <a:rPr lang="en-US" sz="16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Omega-3 多元不飽和脂肪酸，以 EPA 與 DHA 為主，多萃取自鯖魚、沙丁魚等深海魚類。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21123" y="2004609"/>
            <a:ext cx="7054933" cy="998414"/>
          </a:xfrm>
          <a:prstGeom prst="roundRect">
            <a:avLst>
              <a:gd name="adj" fmla="val 1240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575247" y="2207915"/>
            <a:ext cx="674308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降低三酸甘油酯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5247" y="2532990"/>
            <a:ext cx="674308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證據最明確；高劑量的處方級 Omega-3 可用於治療高三酸甘油酯血症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21123" y="3161733"/>
            <a:ext cx="7054933" cy="998414"/>
          </a:xfrm>
          <a:prstGeom prst="roundRect">
            <a:avLst>
              <a:gd name="adj" fmla="val 1240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4575247" y="3365038"/>
            <a:ext cx="674308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心血管保健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75247" y="3690113"/>
            <a:ext cx="674308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一般保健劑量能否預防心肌梗塞、中風，研究結果並不一致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321123" y="4318856"/>
            <a:ext cx="7054933" cy="998414"/>
          </a:xfrm>
          <a:prstGeom prst="roundRect">
            <a:avLst>
              <a:gd name="adj" fmla="val 1240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4575247" y="4522158"/>
            <a:ext cx="674308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其他宣稱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575247" y="4847236"/>
            <a:ext cx="674308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抗發炎、關節、眼睛、腦部保健等，證據強度差異很大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55622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魚油｜交互作用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魚油與藥物的交互作用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755228"/>
              </p:ext>
            </p:extLst>
          </p:nvPr>
        </p:nvGraphicFramePr>
        <p:xfrm>
          <a:off x="812769" y="2001438"/>
          <a:ext cx="10566360" cy="3512495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1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併用藥物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常見藥品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可能影響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注意程度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抗凝血劑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warfarin（可化凝）、</a:t>
                      </a:r>
                      <a:b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</a:b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apixaban、rivaroxaban 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抑制血小板凝集，出血風險增加；</a:t>
                      </a:r>
                      <a:b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</a:b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高劑量可能影響 INR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中～高（劑量相關）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抗血小板藥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阿斯匹靈、clopidogrel（保栓通）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作用相加，瘀青、出血機會增加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中～高（劑量相關）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其他影響凝血的保健食品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納豆激酶、銀杏、大蒜精、薑黃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多種一起吃，出血風險層層疊加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8A5A12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中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降血壓藥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各類降血壓藥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可能輕微加強降壓效果，</a:t>
                      </a:r>
                      <a:b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</a:b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留意頭暈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6F6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低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65057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魚油｜使用提醒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魚油使用小叮嚀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3"/>
            <a:ext cx="5187971" cy="1341376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33324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 ≠ 魚肝油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583811"/>
            <a:ext cx="48201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魚肝油含維生素 A、D，長期大量可能累積過量；想補 Omega-3 應選魚油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88034" y="2004613"/>
            <a:ext cx="5188022" cy="1341376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42158" y="2233324"/>
            <a:ext cx="4820168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不要自行加量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42158" y="2583811"/>
            <a:ext cx="4820168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劑量越高，出血風險越明顯；研究也觀察到高劑量與心房顫動風險增加有關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4" y="3530107"/>
            <a:ext cx="518797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3758819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手術、拔牙前先告知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70068" y="4109306"/>
            <a:ext cx="48201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醫師可能請你事先暫停，停用多久請依醫囑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88034" y="3530107"/>
            <a:ext cx="5188022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42158" y="3758819"/>
            <a:ext cx="4820168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常見不適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42158" y="4109306"/>
            <a:ext cx="4820168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打嗝有魚腥味、腸胃不適、腹瀉；隨餐服用可減輕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44016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魚油｜標示判讀與選購迷思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看魚油標示，重點是 EPA＋DHA 實際有多少</a:t>
            </a:r>
            <a:endParaRPr lang="en-US" sz="3200" dirty="0"/>
          </a:p>
        </p:txBody>
      </p:sp>
      <p:sp>
        <p:nvSpPr>
          <p:cNvPr id="100" name="Text 101"/>
          <p:cNvSpPr txBox="1"/>
          <p:nvPr/>
        </p:nvSpPr>
        <p:spPr>
          <a:xfrm>
            <a:off x="815944" y="1960000"/>
            <a:ext cx="5187971" cy="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zh-TW" altLang="en-US" sz="1400" b="1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標示這樣看</a:t>
            </a:r>
          </a:p>
        </p:txBody>
      </p:sp>
      <p:sp>
        <p:nvSpPr>
          <p:cNvPr id="101" name="Card 102"/>
          <p:cNvSpPr/>
          <p:nvPr/>
        </p:nvSpPr>
        <p:spPr>
          <a:xfrm>
            <a:off x="815944" y="2330000"/>
            <a:ext cx="5187971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02" name="Accent 103"/>
          <p:cNvSpPr/>
          <p:nvPr/>
        </p:nvSpPr>
        <p:spPr>
          <a:xfrm>
            <a:off x="1005944" y="2520000"/>
            <a:ext cx="57150" cy="65000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3" name="Text 104"/>
          <p:cNvSpPr txBox="1"/>
          <p:nvPr/>
        </p:nvSpPr>
        <p:spPr>
          <a:xfrm>
            <a:off x="1195944" y="2495000"/>
            <a:ext cx="4587971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 EPA＋DHA，不看魚油總量</a:t>
            </a:r>
          </a:p>
        </p:txBody>
      </p:sp>
      <p:sp>
        <p:nvSpPr>
          <p:cNvPr id="104" name="Text 105"/>
          <p:cNvSpPr txBox="1"/>
          <p:nvPr/>
        </p:nvSpPr>
        <p:spPr>
          <a:xfrm>
            <a:off x="1195944" y="2800000"/>
            <a:ext cx="4587971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「魚油 1000 mg」不等於 EPA＋DHA 1000 mg，請看標示中 EPA、DHA 各含多少</a:t>
            </a:r>
          </a:p>
        </p:txBody>
      </p:sp>
      <p:sp>
        <p:nvSpPr>
          <p:cNvPr id="105" name="Card 106"/>
          <p:cNvSpPr/>
          <p:nvPr/>
        </p:nvSpPr>
        <p:spPr>
          <a:xfrm>
            <a:off x="815944" y="3470000"/>
            <a:ext cx="5187971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06" name="Accent 107"/>
          <p:cNvSpPr/>
          <p:nvPr/>
        </p:nvSpPr>
        <p:spPr>
          <a:xfrm>
            <a:off x="1005944" y="3660000"/>
            <a:ext cx="57150" cy="65000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7" name="Text 108"/>
          <p:cNvSpPr txBox="1"/>
          <p:nvPr/>
        </p:nvSpPr>
        <p:spPr>
          <a:xfrm>
            <a:off x="1195944" y="3635000"/>
            <a:ext cx="4587971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確認是「每顆」還是「每份」</a:t>
            </a:r>
          </a:p>
        </p:txBody>
      </p:sp>
      <p:sp>
        <p:nvSpPr>
          <p:cNvPr id="108" name="Text 109"/>
          <p:cNvSpPr txBox="1"/>
          <p:nvPr/>
        </p:nvSpPr>
        <p:spPr>
          <a:xfrm>
            <a:off x="1195944" y="3940000"/>
            <a:ext cx="4587971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每份可能是 2～4 顆，換算後才知道一天實際吃進多少 EPA＋DHA</a:t>
            </a:r>
          </a:p>
        </p:txBody>
      </p:sp>
      <p:sp>
        <p:nvSpPr>
          <p:cNvPr id="109" name="Card 110"/>
          <p:cNvSpPr/>
          <p:nvPr/>
        </p:nvSpPr>
        <p:spPr>
          <a:xfrm>
            <a:off x="815944" y="4610000"/>
            <a:ext cx="5187971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10" name="Accent 111"/>
          <p:cNvSpPr/>
          <p:nvPr/>
        </p:nvSpPr>
        <p:spPr>
          <a:xfrm>
            <a:off x="1005944" y="4800000"/>
            <a:ext cx="57150" cy="65000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11" name="Text 112"/>
          <p:cNvSpPr txBox="1"/>
          <p:nvPr/>
        </p:nvSpPr>
        <p:spPr>
          <a:xfrm>
            <a:off x="1195944" y="4775000"/>
            <a:ext cx="4587971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查看品質檢驗資訊</a:t>
            </a:r>
          </a:p>
        </p:txBody>
      </p:sp>
      <p:sp>
        <p:nvSpPr>
          <p:cNvPr id="112" name="Text 113"/>
          <p:cNvSpPr txBox="1"/>
          <p:nvPr/>
        </p:nvSpPr>
        <p:spPr>
          <a:xfrm>
            <a:off x="1195944" y="5080000"/>
            <a:ext cx="4587971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重金屬、戴奧辛與多氯聯苯、塑化劑、氧化程度；可詢問廠商是否提供檢驗報告</a:t>
            </a:r>
          </a:p>
        </p:txBody>
      </p:sp>
      <p:sp>
        <p:nvSpPr>
          <p:cNvPr id="113" name="Text 114"/>
          <p:cNvSpPr txBox="1"/>
          <p:nvPr/>
        </p:nvSpPr>
        <p:spPr>
          <a:xfrm>
            <a:off x="6188034" y="1960000"/>
            <a:ext cx="5188022" cy="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zh-TW" altLang="en-US" sz="1400" b="1" spc="100" dirty="0">
                <a:solidFill>
                  <a:srgbClr val="B07A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常見迷思</a:t>
            </a:r>
          </a:p>
        </p:txBody>
      </p:sp>
      <p:sp>
        <p:nvSpPr>
          <p:cNvPr id="114" name="Card 115"/>
          <p:cNvSpPr/>
          <p:nvPr/>
        </p:nvSpPr>
        <p:spPr>
          <a:xfrm>
            <a:off x="6188034" y="2330000"/>
            <a:ext cx="5188022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15" name="Accent 116"/>
          <p:cNvSpPr/>
          <p:nvPr/>
        </p:nvSpPr>
        <p:spPr>
          <a:xfrm>
            <a:off x="6378034" y="2520000"/>
            <a:ext cx="57150" cy="650000"/>
          </a:xfrm>
          <a:prstGeom prst="rect">
            <a:avLst/>
          </a:prstGeom>
          <a:solidFill>
            <a:srgbClr val="B07A2A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16" name="Text 117"/>
          <p:cNvSpPr txBox="1"/>
          <p:nvPr/>
        </p:nvSpPr>
        <p:spPr>
          <a:xfrm>
            <a:off x="6568034" y="2495000"/>
            <a:ext cx="4588022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「濃度越高、吃越多越好」</a:t>
            </a:r>
          </a:p>
        </p:txBody>
      </p:sp>
      <p:sp>
        <p:nvSpPr>
          <p:cNvPr id="117" name="Text 118"/>
          <p:cNvSpPr txBox="1"/>
          <p:nvPr/>
        </p:nvSpPr>
        <p:spPr>
          <a:xfrm>
            <a:off x="6568034" y="2800000"/>
            <a:ext cx="4588022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依需要選擇即可；食品每日 EPA＋DHA 上限為 2 公克</a:t>
            </a:r>
            <a:r>
              <a:rPr lang="zh-TW" altLang="en-US" sz="140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，劑量太高則出血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風險越高</a:t>
            </a:r>
          </a:p>
        </p:txBody>
      </p:sp>
      <p:sp>
        <p:nvSpPr>
          <p:cNvPr id="118" name="Card 119"/>
          <p:cNvSpPr/>
          <p:nvPr/>
        </p:nvSpPr>
        <p:spPr>
          <a:xfrm>
            <a:off x="6188034" y="3470000"/>
            <a:ext cx="5188022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19" name="Accent 120"/>
          <p:cNvSpPr/>
          <p:nvPr/>
        </p:nvSpPr>
        <p:spPr>
          <a:xfrm>
            <a:off x="6378034" y="3660000"/>
            <a:ext cx="57150" cy="650000"/>
          </a:xfrm>
          <a:prstGeom prst="rect">
            <a:avLst/>
          </a:prstGeom>
          <a:solidFill>
            <a:srgbClr val="B07A2A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20" name="Text 121"/>
          <p:cNvSpPr txBox="1"/>
          <p:nvPr/>
        </p:nvSpPr>
        <p:spPr>
          <a:xfrm>
            <a:off x="6568034" y="3635000"/>
            <a:ext cx="4588022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「大型深海魚來源比較好」</a:t>
            </a:r>
          </a:p>
        </p:txBody>
      </p:sp>
      <p:sp>
        <p:nvSpPr>
          <p:cNvPr id="121" name="Text 122"/>
          <p:cNvSpPr txBox="1"/>
          <p:nvPr/>
        </p:nvSpPr>
        <p:spPr>
          <a:xfrm>
            <a:off x="6568034" y="3940000"/>
            <a:ext cx="4588022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鮪魚、旗魚等大型掠食魚較易累積汞；不論魚種，重點是有沒有汙染物檢驗</a:t>
            </a:r>
          </a:p>
        </p:txBody>
      </p:sp>
      <p:sp>
        <p:nvSpPr>
          <p:cNvPr id="122" name="Card 123"/>
          <p:cNvSpPr/>
          <p:nvPr/>
        </p:nvSpPr>
        <p:spPr>
          <a:xfrm>
            <a:off x="6188034" y="4610000"/>
            <a:ext cx="5188022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23" name="Accent 124"/>
          <p:cNvSpPr/>
          <p:nvPr/>
        </p:nvSpPr>
        <p:spPr>
          <a:xfrm>
            <a:off x="6378034" y="4800000"/>
            <a:ext cx="57150" cy="650000"/>
          </a:xfrm>
          <a:prstGeom prst="rect">
            <a:avLst/>
          </a:prstGeom>
          <a:solidFill>
            <a:srgbClr val="B07A2A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24" name="Text 125"/>
          <p:cNvSpPr txBox="1"/>
          <p:nvPr/>
        </p:nvSpPr>
        <p:spPr>
          <a:xfrm>
            <a:off x="6568034" y="4775000"/>
            <a:ext cx="4588022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「保健魚油可取代處方藥」</a:t>
            </a:r>
          </a:p>
        </p:txBody>
      </p:sp>
      <p:sp>
        <p:nvSpPr>
          <p:cNvPr id="125" name="Text 126"/>
          <p:cNvSpPr txBox="1"/>
          <p:nvPr/>
        </p:nvSpPr>
        <p:spPr>
          <a:xfrm>
            <a:off x="6568034" y="5080000"/>
            <a:ext cx="4588022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處方級 Omega-3 的劑量與純度經藥品審查；三酸甘油酯過高請依醫囑治療</a:t>
            </a:r>
          </a:p>
        </p:txBody>
      </p:sp>
      <p:sp>
        <p:nvSpPr>
          <p:cNvPr id="126" name="Text 127"/>
          <p:cNvSpPr txBox="1"/>
          <p:nvPr/>
        </p:nvSpPr>
        <p:spPr>
          <a:xfrm>
            <a:off x="815944" y="5886999"/>
            <a:ext cx="10560000" cy="2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zh-TW" altLang="en-US" sz="1000" dirty="0">
                <a:solidFill>
                  <a:srgbClr val="7A849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資料來源：衛福部食藥署「食品原料魚油之使用限制」（2020）</a:t>
            </a:r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73149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納豆食品 vs. 納豆激酶膠囊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納豆｜成分與功效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先分清楚：吃的納豆 vs. 納豆激酶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175291" cy="3834214"/>
          </a:xfrm>
          <a:prstGeom prst="roundRect">
            <a:avLst>
              <a:gd name="adj" fmla="val 389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20837" y="2309502"/>
            <a:ext cx="4702471" cy="3606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納豆（食物）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120837" y="2771787"/>
            <a:ext cx="4702471" cy="10006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黃豆經納豆菌發酵而成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富含</a:t>
            </a:r>
            <a:r>
              <a:rPr lang="en-US" sz="16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K2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，參與血液凝固與骨骼代謝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優質的植物性蛋白質來源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00765" y="2004609"/>
            <a:ext cx="5175291" cy="3834214"/>
          </a:xfrm>
          <a:prstGeom prst="roundRect">
            <a:avLst>
              <a:gd name="adj" fmla="val 389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505658" y="2309502"/>
            <a:ext cx="4702471" cy="3606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納豆激酶（保健食品）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505658" y="2771787"/>
            <a:ext cx="4702471" cy="1325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從納豆萃取出的酵素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宣稱可分解纖維蛋白、「溶血栓」、促進循環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人體證據仍有限，</a:t>
            </a:r>
            <a:r>
              <a:rPr lang="en-US" sz="16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不能取代抗凝血藥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許多產品標示「已去除維生素 K2」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84977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納豆｜交互作用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同樣是納豆，風險方向相反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34"/>
            <a:ext cx="2032000" cy="895597"/>
          </a:xfrm>
          <a:prstGeom prst="roundRect">
            <a:avLst>
              <a:gd name="adj" fmla="val 14180"/>
            </a:avLst>
          </a:prstGeom>
          <a:solidFill>
            <a:srgbClr val="1F6F6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15948" y="2180028"/>
            <a:ext cx="1676441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納豆食品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15948" y="2505106"/>
            <a:ext cx="167644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CEFE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富含維生素 K2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71769" y="2001434"/>
            <a:ext cx="355621" cy="920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406765" y="2004609"/>
            <a:ext cx="2281815" cy="889247"/>
          </a:xfrm>
          <a:prstGeom prst="roundRect">
            <a:avLst>
              <a:gd name="adj" fmla="val 1392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3610068" y="2315846"/>
            <a:ext cx="1708397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對抗 warfarin 的作用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818755" y="2001434"/>
            <a:ext cx="355621" cy="920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253750" y="2004609"/>
            <a:ext cx="2281866" cy="889247"/>
          </a:xfrm>
          <a:prstGeom prst="roundRect">
            <a:avLst>
              <a:gd name="adj" fmla="val 1392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6457053" y="2182502"/>
            <a:ext cx="1931518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INR 下降，抗凝效果變差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65791" y="2001434"/>
            <a:ext cx="355621" cy="920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9097612" y="2001434"/>
            <a:ext cx="2281619" cy="895597"/>
          </a:xfrm>
          <a:prstGeom prst="roundRect">
            <a:avLst>
              <a:gd name="adj" fmla="val 14180"/>
            </a:avLst>
          </a:prstGeom>
          <a:solidFill>
            <a:srgbClr val="DCEFEC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9300791" y="2315846"/>
            <a:ext cx="1651031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血栓、中風風險增加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2769" y="3100214"/>
            <a:ext cx="2032000" cy="895597"/>
          </a:xfrm>
          <a:prstGeom prst="roundRect">
            <a:avLst>
              <a:gd name="adj" fmla="val 1418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15948" y="3278808"/>
            <a:ext cx="1676441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納豆激酶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015948" y="3603885"/>
            <a:ext cx="167644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膠囊、錠劑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971769" y="3100214"/>
            <a:ext cx="355621" cy="920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3406765" y="3103389"/>
            <a:ext cx="2281815" cy="889247"/>
          </a:xfrm>
          <a:prstGeom prst="roundRect">
            <a:avLst>
              <a:gd name="adj" fmla="val 1392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9"/>
          <p:cNvSpPr/>
          <p:nvPr/>
        </p:nvSpPr>
        <p:spPr>
          <a:xfrm>
            <a:off x="3610068" y="3281282"/>
            <a:ext cx="193146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與抗凝血、抗血小板藥作用疊加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818755" y="3100214"/>
            <a:ext cx="355621" cy="920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6253750" y="3103389"/>
            <a:ext cx="2281866" cy="889247"/>
          </a:xfrm>
          <a:prstGeom prst="roundRect">
            <a:avLst>
              <a:gd name="adj" fmla="val 1392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Text 22"/>
          <p:cNvSpPr/>
          <p:nvPr/>
        </p:nvSpPr>
        <p:spPr>
          <a:xfrm>
            <a:off x="6457053" y="3414619"/>
            <a:ext cx="1651031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凝血能力進一步下降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665791" y="3100214"/>
            <a:ext cx="355621" cy="920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26" name="Shape 24"/>
          <p:cNvSpPr/>
          <p:nvPr/>
        </p:nvSpPr>
        <p:spPr>
          <a:xfrm>
            <a:off x="9097612" y="3100214"/>
            <a:ext cx="2281619" cy="895597"/>
          </a:xfrm>
          <a:prstGeom prst="roundRect">
            <a:avLst>
              <a:gd name="adj" fmla="val 14180"/>
            </a:avLst>
          </a:prstGeom>
          <a:solidFill>
            <a:srgbClr val="F6E6C4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7" name="Text 25"/>
          <p:cNvSpPr/>
          <p:nvPr/>
        </p:nvSpPr>
        <p:spPr>
          <a:xfrm>
            <a:off x="9300791" y="3414619"/>
            <a:ext cx="1117621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出血風險增加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812769" y="4249812"/>
            <a:ext cx="10566462" cy="914400"/>
          </a:xfrm>
          <a:prstGeom prst="roundRect">
            <a:avLst>
              <a:gd name="adj" fmla="val 20409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9" name="Text 27"/>
          <p:cNvSpPr/>
          <p:nvPr/>
        </p:nvSpPr>
        <p:spPr>
          <a:xfrm>
            <a:off x="1066769" y="4427581"/>
            <a:ext cx="100584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補充：新型口服抗凝血劑（如 apixaban、rivaroxaban、dabigatran、edoxaban）不受維生素 K 影響，</a:t>
            </a:r>
            <a:br>
              <a:rPr lang="en-US" sz="14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</a:br>
            <a:r>
              <a:rPr lang="en-US" sz="14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但併用納豆激酶</a:t>
            </a:r>
            <a:r>
              <a:rPr lang="en-US" sz="14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仍可能增加出血風險</a:t>
            </a:r>
            <a:r>
              <a:rPr lang="en-US" sz="14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69909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納豆｜使用提醒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給服用 warfarin 者的飲食提醒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10560112" cy="762196"/>
          </a:xfrm>
          <a:prstGeom prst="roundRect">
            <a:avLst>
              <a:gd name="adj" fmla="val 16246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33327"/>
            <a:ext cx="2485390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納豆：盡量避免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737068" y="2233327"/>
            <a:ext cx="760641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K2 含量特別高、作用時間長，少量就可能影響 INR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5944" y="2925514"/>
            <a:ext cx="10560112" cy="1066965"/>
          </a:xfrm>
          <a:prstGeom prst="roundRect">
            <a:avLst>
              <a:gd name="adj" fmla="val 1160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70068" y="3154232"/>
            <a:ext cx="2485390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深綠色蔬菜：保持穩定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737068" y="3306589"/>
            <a:ext cx="760641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不必完全不吃，重點是每天吃的份量穩定，不要忽多忽少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5944" y="4151188"/>
            <a:ext cx="10560112" cy="762196"/>
          </a:xfrm>
          <a:prstGeom prst="roundRect">
            <a:avLst>
              <a:gd name="adj" fmla="val 16246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4379906"/>
            <a:ext cx="2485390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8A5A1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保健食品：先問再吃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737068" y="4379906"/>
            <a:ext cx="760641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綜合維他命、青汁、納豆激酶等，開始或停止前都要告知醫師或藥師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44663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納豆｜標示判讀與選購迷思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看納豆激酶標示：FU、維生素 K2 與複方成分</a:t>
            </a:r>
            <a:endParaRPr lang="en-US" sz="3200" dirty="0"/>
          </a:p>
        </p:txBody>
      </p:sp>
      <p:sp>
        <p:nvSpPr>
          <p:cNvPr id="100" name="Text 101"/>
          <p:cNvSpPr txBox="1"/>
          <p:nvPr/>
        </p:nvSpPr>
        <p:spPr>
          <a:xfrm>
            <a:off x="815944" y="1960000"/>
            <a:ext cx="5187971" cy="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zh-TW" altLang="en-US" sz="1400" b="1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標示這樣看</a:t>
            </a:r>
          </a:p>
        </p:txBody>
      </p:sp>
      <p:sp>
        <p:nvSpPr>
          <p:cNvPr id="101" name="Card 102"/>
          <p:cNvSpPr/>
          <p:nvPr/>
        </p:nvSpPr>
        <p:spPr>
          <a:xfrm>
            <a:off x="815944" y="2330000"/>
            <a:ext cx="5187971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02" name="Accent 103"/>
          <p:cNvSpPr/>
          <p:nvPr/>
        </p:nvSpPr>
        <p:spPr>
          <a:xfrm>
            <a:off x="1005944" y="2520000"/>
            <a:ext cx="57150" cy="65000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3" name="Text 104"/>
          <p:cNvSpPr txBox="1"/>
          <p:nvPr/>
        </p:nvSpPr>
        <p:spPr>
          <a:xfrm>
            <a:off x="1195944" y="2495000"/>
            <a:ext cx="4587971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FU 是酵素活性單位</a:t>
            </a:r>
          </a:p>
        </p:txBody>
      </p:sp>
      <p:sp>
        <p:nvSpPr>
          <p:cNvPr id="104" name="Text 105"/>
          <p:cNvSpPr txBox="1"/>
          <p:nvPr/>
        </p:nvSpPr>
        <p:spPr>
          <a:xfrm>
            <a:off x="1195944" y="2800000"/>
            <a:ext cx="4587971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FU（纖維蛋白分解單位）是實驗室測得的活性，不代表吃下後在體內的溶栓效果</a:t>
            </a:r>
          </a:p>
        </p:txBody>
      </p:sp>
      <p:sp>
        <p:nvSpPr>
          <p:cNvPr id="105" name="Card 106"/>
          <p:cNvSpPr/>
          <p:nvPr/>
        </p:nvSpPr>
        <p:spPr>
          <a:xfrm>
            <a:off x="815944" y="3470000"/>
            <a:ext cx="5187971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06" name="Accent 107"/>
          <p:cNvSpPr/>
          <p:nvPr/>
        </p:nvSpPr>
        <p:spPr>
          <a:xfrm>
            <a:off x="1005944" y="3660000"/>
            <a:ext cx="57150" cy="65000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7" name="Text 108"/>
          <p:cNvSpPr txBox="1"/>
          <p:nvPr/>
        </p:nvSpPr>
        <p:spPr>
          <a:xfrm>
            <a:off x="1195944" y="3635000"/>
            <a:ext cx="4587971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確認維生素 K2 有沒有去除</a:t>
            </a:r>
          </a:p>
        </p:txBody>
      </p:sp>
      <p:sp>
        <p:nvSpPr>
          <p:cNvPr id="108" name="Text 109"/>
          <p:cNvSpPr txBox="1"/>
          <p:nvPr/>
        </p:nvSpPr>
        <p:spPr>
          <a:xfrm>
            <a:off x="1195944" y="3940000"/>
            <a:ext cx="4587971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有些產品標示已去除，有些保留或另外添加；服用 warfarin 者務必看清楚</a:t>
            </a:r>
          </a:p>
        </p:txBody>
      </p:sp>
      <p:sp>
        <p:nvSpPr>
          <p:cNvPr id="109" name="Card 110"/>
          <p:cNvSpPr/>
          <p:nvPr/>
        </p:nvSpPr>
        <p:spPr>
          <a:xfrm>
            <a:off x="815944" y="4610000"/>
            <a:ext cx="5187971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10" name="Accent 111"/>
          <p:cNvSpPr/>
          <p:nvPr/>
        </p:nvSpPr>
        <p:spPr>
          <a:xfrm>
            <a:off x="1005944" y="4800000"/>
            <a:ext cx="57150" cy="65000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11" name="Text 112"/>
          <p:cNvSpPr txBox="1"/>
          <p:nvPr/>
        </p:nvSpPr>
        <p:spPr>
          <a:xfrm>
            <a:off x="1195944" y="4775000"/>
            <a:ext cx="4587971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留意複方成分</a:t>
            </a:r>
          </a:p>
        </p:txBody>
      </p:sp>
      <p:sp>
        <p:nvSpPr>
          <p:cNvPr id="112" name="Text 113"/>
          <p:cNvSpPr txBox="1"/>
          <p:nvPr/>
        </p:nvSpPr>
        <p:spPr>
          <a:xfrm>
            <a:off x="1195944" y="5080000"/>
            <a:ext cx="4587971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常與紅麴、魚油、銀杏等一起配方，凝血或肝臟相關風險可能疊加</a:t>
            </a:r>
          </a:p>
        </p:txBody>
      </p:sp>
      <p:sp>
        <p:nvSpPr>
          <p:cNvPr id="113" name="Text 114"/>
          <p:cNvSpPr txBox="1"/>
          <p:nvPr/>
        </p:nvSpPr>
        <p:spPr>
          <a:xfrm>
            <a:off x="6188034" y="1960000"/>
            <a:ext cx="5188022" cy="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zh-TW" altLang="en-US" sz="1400" b="1" spc="100" dirty="0">
                <a:solidFill>
                  <a:srgbClr val="B07A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常見迷思</a:t>
            </a:r>
          </a:p>
        </p:txBody>
      </p:sp>
      <p:sp>
        <p:nvSpPr>
          <p:cNvPr id="114" name="Card 115"/>
          <p:cNvSpPr/>
          <p:nvPr/>
        </p:nvSpPr>
        <p:spPr>
          <a:xfrm>
            <a:off x="6188034" y="2330000"/>
            <a:ext cx="5188022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15" name="Accent 116"/>
          <p:cNvSpPr/>
          <p:nvPr/>
        </p:nvSpPr>
        <p:spPr>
          <a:xfrm>
            <a:off x="6378034" y="2520000"/>
            <a:ext cx="57150" cy="650000"/>
          </a:xfrm>
          <a:prstGeom prst="rect">
            <a:avLst/>
          </a:prstGeom>
          <a:solidFill>
            <a:srgbClr val="B07A2A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16" name="Text 117"/>
          <p:cNvSpPr txBox="1"/>
          <p:nvPr/>
        </p:nvSpPr>
        <p:spPr>
          <a:xfrm>
            <a:off x="6568034" y="2495000"/>
            <a:ext cx="4588022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「FU 越高，溶血栓越有效」</a:t>
            </a:r>
          </a:p>
        </p:txBody>
      </p:sp>
      <p:sp>
        <p:nvSpPr>
          <p:cNvPr id="117" name="Text 118"/>
          <p:cNvSpPr txBox="1"/>
          <p:nvPr/>
        </p:nvSpPr>
        <p:spPr>
          <a:xfrm>
            <a:off x="6568034" y="2800000"/>
            <a:ext cx="4588022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沒有可靠人體證據支持；常見的 2000 FU 是業界建議量，不是治療劑量</a:t>
            </a:r>
          </a:p>
        </p:txBody>
      </p:sp>
      <p:sp>
        <p:nvSpPr>
          <p:cNvPr id="118" name="Card 119"/>
          <p:cNvSpPr/>
          <p:nvPr/>
        </p:nvSpPr>
        <p:spPr>
          <a:xfrm>
            <a:off x="6188034" y="3470000"/>
            <a:ext cx="5188022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19" name="Accent 120"/>
          <p:cNvSpPr/>
          <p:nvPr/>
        </p:nvSpPr>
        <p:spPr>
          <a:xfrm>
            <a:off x="6378034" y="3660000"/>
            <a:ext cx="57150" cy="650000"/>
          </a:xfrm>
          <a:prstGeom prst="rect">
            <a:avLst/>
          </a:prstGeom>
          <a:solidFill>
            <a:srgbClr val="B07A2A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20" name="Text 121"/>
          <p:cNvSpPr txBox="1"/>
          <p:nvPr/>
        </p:nvSpPr>
        <p:spPr>
          <a:xfrm>
            <a:off x="6568034" y="3635000"/>
            <a:ext cx="4588022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「去除 K2，就能和抗凝血藥併用」</a:t>
            </a:r>
          </a:p>
        </p:txBody>
      </p:sp>
      <p:sp>
        <p:nvSpPr>
          <p:cNvPr id="121" name="Text 122"/>
          <p:cNvSpPr txBox="1"/>
          <p:nvPr/>
        </p:nvSpPr>
        <p:spPr>
          <a:xfrm>
            <a:off x="6568034" y="3940000"/>
            <a:ext cx="4588022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雖然不再對抗 warfarin，但納豆激酶本身仍會增加出血風險，併用前請先問醫師或藥師</a:t>
            </a:r>
          </a:p>
        </p:txBody>
      </p:sp>
      <p:sp>
        <p:nvSpPr>
          <p:cNvPr id="122" name="Card 123"/>
          <p:cNvSpPr/>
          <p:nvPr/>
        </p:nvSpPr>
        <p:spPr>
          <a:xfrm>
            <a:off x="6188034" y="4610000"/>
            <a:ext cx="5188022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23" name="Accent 124"/>
          <p:cNvSpPr/>
          <p:nvPr/>
        </p:nvSpPr>
        <p:spPr>
          <a:xfrm>
            <a:off x="6378034" y="4800000"/>
            <a:ext cx="57150" cy="650000"/>
          </a:xfrm>
          <a:prstGeom prst="rect">
            <a:avLst/>
          </a:prstGeom>
          <a:solidFill>
            <a:srgbClr val="B07A2A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24" name="Text 125"/>
          <p:cNvSpPr txBox="1"/>
          <p:nvPr/>
        </p:nvSpPr>
        <p:spPr>
          <a:xfrm>
            <a:off x="6568034" y="4775000"/>
            <a:ext cx="4588022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「吃納豆激酶就能停抗凝血藥」</a:t>
            </a:r>
          </a:p>
        </p:txBody>
      </p:sp>
      <p:sp>
        <p:nvSpPr>
          <p:cNvPr id="125" name="Text 126"/>
          <p:cNvSpPr txBox="1"/>
          <p:nvPr/>
        </p:nvSpPr>
        <p:spPr>
          <a:xfrm>
            <a:off x="6568034" y="5080000"/>
            <a:ext cx="4588022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不能取代；自行停藥可能引發血栓或中風，調整用藥請先問醫師</a:t>
            </a:r>
          </a:p>
        </p:txBody>
      </p:sp>
      <p:sp>
        <p:nvSpPr>
          <p:cNvPr id="126" name="Text 127"/>
          <p:cNvSpPr txBox="1"/>
          <p:nvPr/>
        </p:nvSpPr>
        <p:spPr>
          <a:xfrm>
            <a:off x="815944" y="5887000"/>
            <a:ext cx="10560000" cy="2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zh-TW" altLang="en-US" sz="1000" dirty="0">
                <a:solidFill>
                  <a:srgbClr val="7A849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註：目前食藥署未訂定納豆激酶的含量或功效標準；2000 FU 為日本納豆激酶協會建議量</a:t>
            </a:r>
          </a:p>
        </p:txBody>
      </p:sp>
      <p:sp>
        <p:nvSpPr>
          <p:cNvPr id="13" name="Text 11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0746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 err="1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天然的降膽固醇成分，本質上就是藥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紅麴｜成分與功效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紅麴：主要成分與常見功效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34"/>
            <a:ext cx="10566462" cy="1285153"/>
          </a:xfrm>
          <a:prstGeom prst="roundRect">
            <a:avLst>
              <a:gd name="adj" fmla="val 11859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17538" y="2280797"/>
            <a:ext cx="2348316" cy="7518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紅麴菌素 K</a:t>
            </a:r>
            <a:endParaRPr lang="en-US" sz="2200" dirty="0"/>
          </a:p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（Monacolin K）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651456" y="2359502"/>
            <a:ext cx="457210" cy="594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＝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4311867" y="2280797"/>
            <a:ext cx="2664298" cy="7518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降血脂藥 lovastatin</a:t>
            </a:r>
            <a:endParaRPr lang="en-US" sz="2200" dirty="0"/>
          </a:p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的相同成分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815944" y="3543765"/>
            <a:ext cx="3397291" cy="1341376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1070068" y="3772477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常見功效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070068" y="4122967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降低總膽固醇與壞膽固醇（LDL-C）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397354" y="3543765"/>
            <a:ext cx="3397291" cy="1341376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4651478" y="3772477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認明標章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651478" y="4122967"/>
            <a:ext cx="29757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部分產品取得衛福部健康食品「調節血脂」認證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978765" y="3543765"/>
            <a:ext cx="3397291" cy="1341376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8232888" y="3772477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品質疑慮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32888" y="4122967"/>
            <a:ext cx="29757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發酵可能產生具腎毒性的橘黴素（citrinin），應選合格來源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5044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紅麴｜交互作用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紅麴與藥物的交互作用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12769" y="2001434"/>
          <a:ext cx="10566360" cy="3512499"/>
        </p:xfrm>
        <a:graphic>
          <a:graphicData uri="http://schemas.openxmlformats.org/drawingml/2006/table">
            <a:tbl>
              <a:tblPr/>
              <a:tblGrid>
                <a:gridCol w="352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併用對象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常見藥品／食物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可能影響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Statin 類降血脂藥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atorvastatin、rosuvastatin、simvastatin 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等同重複用藥：肌肉病變、橫紋肌溶解、肝功能異常風險增加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187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CYP3A4 抑制劑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clarithromycin、erythromycin 等抗生素；itraconazole、ketoconazole 等抗黴菌藥；部分愛滋病藥物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紅麴成分代謝變慢、濃度上升，副作用風險增加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其他增加肌肉病變風險的藥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gemfibrozil（降血脂）、cyclosporine（免疫抑制劑）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肌肉病變風險增加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葡萄柚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葡萄柚、葡萄柚汁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抑制代謝，成分濃度可能上升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76690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紅麴｜警訊症狀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出現這些症狀，請停用並盡快就醫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6"/>
            <a:ext cx="3397291" cy="1448068"/>
          </a:xfrm>
          <a:prstGeom prst="roundRect">
            <a:avLst>
              <a:gd name="adj" fmla="val 855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58740"/>
            <a:ext cx="2975715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肌肉痠痛、無力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70068" y="2665090"/>
            <a:ext cx="29757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不明原因、持續性，特別是大腿、肩膀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97354" y="2004616"/>
            <a:ext cx="3397291" cy="1448068"/>
          </a:xfrm>
          <a:prstGeom prst="roundRect">
            <a:avLst>
              <a:gd name="adj" fmla="val 855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51478" y="2258740"/>
            <a:ext cx="2975715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尿液呈茶色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51478" y="2665090"/>
            <a:ext cx="29757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像可樂或濃茶的顏色，可能是橫紋肌溶解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78765" y="2004616"/>
            <a:ext cx="3397291" cy="1448068"/>
          </a:xfrm>
          <a:prstGeom prst="roundRect">
            <a:avLst>
              <a:gd name="adj" fmla="val 855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32888" y="2258740"/>
            <a:ext cx="2975715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疲倦、皮膚變黃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232888" y="2665090"/>
            <a:ext cx="29757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極度疲倦、食慾差、眼白或皮膚變黃，可能是肝功能異常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2769" y="3709851"/>
            <a:ext cx="10566462" cy="1142897"/>
          </a:xfrm>
          <a:prstGeom prst="roundRect">
            <a:avLst>
              <a:gd name="adj" fmla="val 11112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117538" y="3938439"/>
            <a:ext cx="10255632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已在吃降血脂藥：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請不要自行加吃紅麴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17538" y="4319389"/>
            <a:ext cx="10255632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想用紅麴取代藥物：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請先與醫師討論，不要自行停藥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27717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紅麴｜標示判讀與選購迷思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看紅麴標示：Monacolin K、橘黴素與健食字號</a:t>
            </a:r>
            <a:endParaRPr lang="en-US" sz="3200" dirty="0"/>
          </a:p>
        </p:txBody>
      </p:sp>
      <p:sp>
        <p:nvSpPr>
          <p:cNvPr id="100" name="Text 101"/>
          <p:cNvSpPr txBox="1"/>
          <p:nvPr/>
        </p:nvSpPr>
        <p:spPr>
          <a:xfrm>
            <a:off x="815944" y="1960000"/>
            <a:ext cx="5187971" cy="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zh-TW" altLang="en-US" sz="1400" b="1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標示這樣看</a:t>
            </a:r>
          </a:p>
        </p:txBody>
      </p:sp>
      <p:sp>
        <p:nvSpPr>
          <p:cNvPr id="101" name="Card 102"/>
          <p:cNvSpPr/>
          <p:nvPr/>
        </p:nvSpPr>
        <p:spPr>
          <a:xfrm>
            <a:off x="815944" y="2330000"/>
            <a:ext cx="5187971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02" name="Accent 103"/>
          <p:cNvSpPr/>
          <p:nvPr/>
        </p:nvSpPr>
        <p:spPr>
          <a:xfrm>
            <a:off x="1005944" y="2520000"/>
            <a:ext cx="57150" cy="65000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3" name="Text 104"/>
          <p:cNvSpPr txBox="1"/>
          <p:nvPr/>
        </p:nvSpPr>
        <p:spPr>
          <a:xfrm>
            <a:off x="1195944" y="2495000"/>
            <a:ext cx="4587971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每日 Monacolin K 含量</a:t>
            </a:r>
          </a:p>
        </p:txBody>
      </p:sp>
      <p:sp>
        <p:nvSpPr>
          <p:cNvPr id="104" name="Text 105"/>
          <p:cNvSpPr txBox="1"/>
          <p:nvPr/>
        </p:nvSpPr>
        <p:spPr>
          <a:xfrm>
            <a:off x="1195944" y="2800000"/>
            <a:ext cx="4587971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健康食品規格為每日 4.8～15 毫克；沒有標示含量，就無法判斷吃進多少劑量</a:t>
            </a:r>
          </a:p>
        </p:txBody>
      </p:sp>
      <p:sp>
        <p:nvSpPr>
          <p:cNvPr id="105" name="Card 106"/>
          <p:cNvSpPr/>
          <p:nvPr/>
        </p:nvSpPr>
        <p:spPr>
          <a:xfrm>
            <a:off x="815944" y="3470000"/>
            <a:ext cx="5187971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06" name="Accent 107"/>
          <p:cNvSpPr/>
          <p:nvPr/>
        </p:nvSpPr>
        <p:spPr>
          <a:xfrm>
            <a:off x="1005944" y="3660000"/>
            <a:ext cx="57150" cy="65000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7" name="Text 108"/>
          <p:cNvSpPr txBox="1"/>
          <p:nvPr/>
        </p:nvSpPr>
        <p:spPr>
          <a:xfrm>
            <a:off x="1195944" y="3635000"/>
            <a:ext cx="4587971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橘黴素檢驗</a:t>
            </a:r>
          </a:p>
        </p:txBody>
      </p:sp>
      <p:sp>
        <p:nvSpPr>
          <p:cNvPr id="108" name="Text 109"/>
          <p:cNvSpPr txBox="1"/>
          <p:nvPr/>
        </p:nvSpPr>
        <p:spPr>
          <a:xfrm>
            <a:off x="1195944" y="3940000"/>
            <a:ext cx="4587971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規格標準要求低於 2 ppm；選購時可確認是否提供合格檢驗報告</a:t>
            </a:r>
          </a:p>
        </p:txBody>
      </p:sp>
      <p:sp>
        <p:nvSpPr>
          <p:cNvPr id="109" name="Card 110"/>
          <p:cNvSpPr/>
          <p:nvPr/>
        </p:nvSpPr>
        <p:spPr>
          <a:xfrm>
            <a:off x="815944" y="4610000"/>
            <a:ext cx="5187971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10" name="Accent 111"/>
          <p:cNvSpPr/>
          <p:nvPr/>
        </p:nvSpPr>
        <p:spPr>
          <a:xfrm>
            <a:off x="1005944" y="4800000"/>
            <a:ext cx="57150" cy="65000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11" name="Text 112"/>
          <p:cNvSpPr txBox="1"/>
          <p:nvPr/>
        </p:nvSpPr>
        <p:spPr>
          <a:xfrm>
            <a:off x="1195944" y="4775000"/>
            <a:ext cx="4587971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健康食品標章與字號</a:t>
            </a:r>
          </a:p>
        </p:txBody>
      </p:sp>
      <p:sp>
        <p:nvSpPr>
          <p:cNvPr id="112" name="Text 113"/>
          <p:cNvSpPr txBox="1"/>
          <p:nvPr/>
        </p:nvSpPr>
        <p:spPr>
          <a:xfrm>
            <a:off x="1195944" y="5080000"/>
            <a:ext cx="4587971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認明標章與「健食字號」，可上食藥署健康食品資料查詢；並留意併用警語</a:t>
            </a:r>
          </a:p>
        </p:txBody>
      </p:sp>
      <p:sp>
        <p:nvSpPr>
          <p:cNvPr id="113" name="Text 114"/>
          <p:cNvSpPr txBox="1"/>
          <p:nvPr/>
        </p:nvSpPr>
        <p:spPr>
          <a:xfrm>
            <a:off x="6188034" y="1960000"/>
            <a:ext cx="5188022" cy="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zh-TW" altLang="en-US" sz="1400" b="1" spc="100" dirty="0">
                <a:solidFill>
                  <a:srgbClr val="B07A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常見迷思</a:t>
            </a:r>
          </a:p>
        </p:txBody>
      </p:sp>
      <p:sp>
        <p:nvSpPr>
          <p:cNvPr id="114" name="Card 115"/>
          <p:cNvSpPr/>
          <p:nvPr/>
        </p:nvSpPr>
        <p:spPr>
          <a:xfrm>
            <a:off x="6188034" y="2330000"/>
            <a:ext cx="5188022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15" name="Accent 116"/>
          <p:cNvSpPr/>
          <p:nvPr/>
        </p:nvSpPr>
        <p:spPr>
          <a:xfrm>
            <a:off x="6378034" y="2520000"/>
            <a:ext cx="57150" cy="650000"/>
          </a:xfrm>
          <a:prstGeom prst="rect">
            <a:avLst/>
          </a:prstGeom>
          <a:solidFill>
            <a:srgbClr val="B07A2A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16" name="Text 117"/>
          <p:cNvSpPr txBox="1"/>
          <p:nvPr/>
        </p:nvSpPr>
        <p:spPr>
          <a:xfrm>
            <a:off x="6568034" y="2495000"/>
            <a:ext cx="4588022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「天然的，比降血脂藥安全」</a:t>
            </a:r>
          </a:p>
        </p:txBody>
      </p:sp>
      <p:sp>
        <p:nvSpPr>
          <p:cNvPr id="117" name="Text 118"/>
          <p:cNvSpPr txBox="1"/>
          <p:nvPr/>
        </p:nvSpPr>
        <p:spPr>
          <a:xfrm>
            <a:off x="6568034" y="2800000"/>
            <a:ext cx="4588022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成分與 lovastatin 相同，肌肉、肝臟副作用與藥物交互作用也相同</a:t>
            </a:r>
          </a:p>
        </p:txBody>
      </p:sp>
      <p:sp>
        <p:nvSpPr>
          <p:cNvPr id="118" name="Card 119"/>
          <p:cNvSpPr/>
          <p:nvPr/>
        </p:nvSpPr>
        <p:spPr>
          <a:xfrm>
            <a:off x="6188034" y="3470000"/>
            <a:ext cx="5188022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19" name="Accent 120"/>
          <p:cNvSpPr/>
          <p:nvPr/>
        </p:nvSpPr>
        <p:spPr>
          <a:xfrm>
            <a:off x="6378034" y="3660000"/>
            <a:ext cx="57150" cy="650000"/>
          </a:xfrm>
          <a:prstGeom prst="rect">
            <a:avLst/>
          </a:prstGeom>
          <a:solidFill>
            <a:srgbClr val="B07A2A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20" name="Text 121"/>
          <p:cNvSpPr txBox="1"/>
          <p:nvPr/>
        </p:nvSpPr>
        <p:spPr>
          <a:xfrm>
            <a:off x="6568034" y="3635000"/>
            <a:ext cx="4588022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「紅糟料理也能降膽固醇」</a:t>
            </a:r>
          </a:p>
        </p:txBody>
      </p:sp>
      <p:sp>
        <p:nvSpPr>
          <p:cNvPr id="121" name="Text 122"/>
          <p:cNvSpPr txBox="1"/>
          <p:nvPr/>
        </p:nvSpPr>
        <p:spPr>
          <a:xfrm>
            <a:off x="6568034" y="3940000"/>
            <a:ext cx="4588022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食物中的 Monacolin K 含量不固定、無法掌握劑量，不能當成降血脂的方法</a:t>
            </a:r>
          </a:p>
        </p:txBody>
      </p:sp>
      <p:sp>
        <p:nvSpPr>
          <p:cNvPr id="122" name="Card 123"/>
          <p:cNvSpPr/>
          <p:nvPr/>
        </p:nvSpPr>
        <p:spPr>
          <a:xfrm>
            <a:off x="6188034" y="4610000"/>
            <a:ext cx="5188022" cy="1030000"/>
          </a:xfrm>
          <a:prstGeom prst="roundRect">
            <a:avLst>
              <a:gd name="adj" fmla="val 11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123" name="Accent 124"/>
          <p:cNvSpPr/>
          <p:nvPr/>
        </p:nvSpPr>
        <p:spPr>
          <a:xfrm>
            <a:off x="6378034" y="4800000"/>
            <a:ext cx="57150" cy="650000"/>
          </a:xfrm>
          <a:prstGeom prst="rect">
            <a:avLst/>
          </a:prstGeom>
          <a:solidFill>
            <a:srgbClr val="B07A2A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24" name="Text 125"/>
          <p:cNvSpPr txBox="1"/>
          <p:nvPr/>
        </p:nvSpPr>
        <p:spPr>
          <a:xfrm>
            <a:off x="6568034" y="4775000"/>
            <a:ext cx="4588022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「有標章，就能和藥一起吃」</a:t>
            </a:r>
          </a:p>
        </p:txBody>
      </p:sp>
      <p:sp>
        <p:nvSpPr>
          <p:cNvPr id="125" name="Text 126"/>
          <p:cNvSpPr txBox="1"/>
          <p:nvPr/>
        </p:nvSpPr>
        <p:spPr>
          <a:xfrm>
            <a:off x="6568034" y="5080000"/>
            <a:ext cx="4588022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標章代表規格與功效經審查，不代表人人適合；已在吃降血脂藥仍不可併用</a:t>
            </a:r>
          </a:p>
        </p:txBody>
      </p:sp>
      <p:sp>
        <p:nvSpPr>
          <p:cNvPr id="126" name="Text 127"/>
          <p:cNvSpPr txBox="1"/>
          <p:nvPr/>
        </p:nvSpPr>
        <p:spPr>
          <a:xfrm>
            <a:off x="815944" y="5887000"/>
            <a:ext cx="10560000" cy="2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zh-TW" altLang="en-US" sz="1000" dirty="0">
                <a:solidFill>
                  <a:srgbClr val="7A849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資料來源：衛福部「紅麴健康食品規格標準」（2007）</a:t>
            </a:r>
          </a:p>
        </p:txBody>
      </p:sp>
      <p:sp>
        <p:nvSpPr>
          <p:cNvPr id="16" name="Text 14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94790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0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04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比較、疊加風險與警訊</a:t>
            </a:r>
            <a:endParaRPr lang="en-US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綜合整理｜一表看懂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三種保健食品比較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61052"/>
              </p:ext>
            </p:extLst>
          </p:nvPr>
        </p:nvGraphicFramePr>
        <p:xfrm>
          <a:off x="812769" y="2001441"/>
          <a:ext cx="10566360" cy="2996865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7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7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魚油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納豆／納豆激酶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紅麴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主要成分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EPA、DHA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食品含維生素 K2；</a:t>
                      </a:r>
                      <a:b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</a:b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膠囊為納豆激酶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Monacolin K（同 lovastatin）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常見宣稱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降三酸甘油酯、心血管保健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促進循環、溶血栓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降膽固醇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要小心的藥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抗凝血藥、抗血小板藥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食品：warfarin；</a:t>
                      </a:r>
                      <a:b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</a:b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膠囊：抗凝血藥、抗血小板藥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statin、CYP3A4 抑制劑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主要風險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出血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抗凝效果下降／出血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肌肉、肝臟傷害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69759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綜合整理｜疊加效應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小心「一樣吃一點」的疊加效應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6"/>
            <a:ext cx="1536669" cy="1040060"/>
          </a:xfrm>
          <a:prstGeom prst="roundRect">
            <a:avLst>
              <a:gd name="adj" fmla="val 11906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27073" y="2364606"/>
            <a:ext cx="96521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阿斯匹靈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457378" y="2001441"/>
            <a:ext cx="406441" cy="1071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2917784" y="2004616"/>
            <a:ext cx="1536721" cy="1040060"/>
          </a:xfrm>
          <a:prstGeom prst="roundRect">
            <a:avLst>
              <a:gd name="adj" fmla="val 11906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3457503" y="2364606"/>
            <a:ext cx="508031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59269" y="2001441"/>
            <a:ext cx="406441" cy="1071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5019675" y="2004616"/>
            <a:ext cx="1536669" cy="1040060"/>
          </a:xfrm>
          <a:prstGeom prst="roundRect">
            <a:avLst>
              <a:gd name="adj" fmla="val 11906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5330804" y="2364606"/>
            <a:ext cx="96521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納豆激酶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661109" y="2001441"/>
            <a:ext cx="406441" cy="1071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7121515" y="2004616"/>
            <a:ext cx="1536721" cy="1040060"/>
          </a:xfrm>
          <a:prstGeom prst="roundRect">
            <a:avLst>
              <a:gd name="adj" fmla="val 11906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7661234" y="2364606"/>
            <a:ext cx="508031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銀杏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763000" y="2001441"/>
            <a:ext cx="406441" cy="1071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＝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9220231" y="2001441"/>
            <a:ext cx="2159000" cy="1046410"/>
          </a:xfrm>
          <a:prstGeom prst="roundRect">
            <a:avLst>
              <a:gd name="adj" fmla="val 12137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9817100" y="2204616"/>
            <a:ext cx="965210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出血風險</a:t>
            </a:r>
            <a:endParaRPr lang="en-US" sz="1800" dirty="0"/>
          </a:p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層層累加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12769" y="3301851"/>
            <a:ext cx="10883456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特別需要注意的族群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15944" y="3833329"/>
            <a:ext cx="5213381" cy="590715"/>
          </a:xfrm>
          <a:prstGeom prst="roundRect">
            <a:avLst>
              <a:gd name="adj" fmla="val 166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8"/>
          <p:cNvSpPr/>
          <p:nvPr/>
        </p:nvSpPr>
        <p:spPr>
          <a:xfrm>
            <a:off x="1019268" y="3985853"/>
            <a:ext cx="4950936" cy="311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正在服用抗凝血藥或抗血小板藥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62675" y="3833329"/>
            <a:ext cx="5213381" cy="590715"/>
          </a:xfrm>
          <a:prstGeom prst="roundRect">
            <a:avLst>
              <a:gd name="adj" fmla="val 166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Text 20"/>
          <p:cNvSpPr/>
          <p:nvPr/>
        </p:nvSpPr>
        <p:spPr>
          <a:xfrm>
            <a:off x="6365999" y="3985853"/>
            <a:ext cx="4950936" cy="311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即將手術、拔牙、做內視鏡檢查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15944" y="4557390"/>
            <a:ext cx="5213381" cy="590715"/>
          </a:xfrm>
          <a:prstGeom prst="roundRect">
            <a:avLst>
              <a:gd name="adj" fmla="val 166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Text 22"/>
          <p:cNvSpPr/>
          <p:nvPr/>
        </p:nvSpPr>
        <p:spPr>
          <a:xfrm>
            <a:off x="1019268" y="4709914"/>
            <a:ext cx="4950936" cy="311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曾有胃潰瘍、腸胃道出血病史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162675" y="4557390"/>
            <a:ext cx="5213381" cy="590715"/>
          </a:xfrm>
          <a:prstGeom prst="roundRect">
            <a:avLst>
              <a:gd name="adj" fmla="val 166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Text 24"/>
          <p:cNvSpPr/>
          <p:nvPr/>
        </p:nvSpPr>
        <p:spPr>
          <a:xfrm>
            <a:off x="6365999" y="4709914"/>
            <a:ext cx="4950936" cy="311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肝、腎功能不佳或同時服用多種藥物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35481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綜合整理｜出血警訊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出血警訊：出現這些狀況請盡快就醫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6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33327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牙齦出血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583817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刷牙時出血，不易止住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97354" y="2004616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51478" y="2233327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流鼻血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51478" y="2583817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反覆發生或久壓不止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78765" y="2004616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32888" y="2233327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不明瘀青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32888" y="2583817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沒有碰撞，皮膚卻出現瘀青、紫斑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5944" y="3263379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70068" y="3492091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黑便、血便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070068" y="3842581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大便呈黑色柏油狀或帶血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397354" y="3263379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4651478" y="3492091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血尿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651478" y="3842581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尿液呈紅色或深褐色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75590" y="3260204"/>
            <a:ext cx="3403641" cy="1080995"/>
          </a:xfrm>
          <a:prstGeom prst="roundRect">
            <a:avLst>
              <a:gd name="adj" fmla="val 11748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8"/>
          <p:cNvSpPr/>
          <p:nvPr/>
        </p:nvSpPr>
        <p:spPr>
          <a:xfrm>
            <a:off x="8229590" y="3488792"/>
            <a:ext cx="2982511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劇烈頭痛、嘔吐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229590" y="3839282"/>
            <a:ext cx="2982511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可能是腦出血，請立即撥打 119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91010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藥師叮嚀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54696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吃保健食品的五個安全原則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1953791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080915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主動說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517837" y="2116485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看診、領藥時，說出正在吃的所有保健食品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5944" y="2671564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44657" y="2798688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不取代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517837" y="2834258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保健食品不能取代醫師開立的藥物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5944" y="3389350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4657" y="3516474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不自停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517837" y="3552031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不要因為吃了保健食品，就自行停藥或減藥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5944" y="4107123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44657" y="4234247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看標示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517837" y="4269804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認明健康食品標章與合格來源，依建議量使用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2769" y="4821721"/>
            <a:ext cx="10566462" cy="609590"/>
          </a:xfrm>
          <a:prstGeom prst="roundRect">
            <a:avLst>
              <a:gd name="adj" fmla="val 18750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41359" y="4948721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問藥師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514538" y="4984291"/>
            <a:ext cx="889518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帶著藥袋和保健食品，一起來藥局諮詢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06406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3B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快問快答｜解答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答案揭曉：可以？還是不行？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6600"/>
            <a:ext cx="3386684" cy="30480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2128" y="2286000"/>
            <a:ext cx="2912805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</a:p>
          <a:p>
            <a:pPr marL="0" indent="0" algn="l">
              <a:lnSpc>
                <a:spcPts val="2500"/>
              </a:lnSpc>
              <a:spcBef>
                <a:spcPts val="300"/>
              </a:spcBef>
              <a:buNone/>
            </a:pPr>
            <a:r>
              <a:rPr lang="zh-TW" alt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正在吃阿斯匹靈，再加一顆魚油，讓血液循環更好？</a:t>
            </a:r>
          </a:p>
        </p:txBody>
      </p:sp>
      <p:cxnSp>
        <p:nvCxnSpPr>
          <p:cNvPr id="20" name="Divider 1"/>
          <p:cNvCxnSpPr/>
          <p:nvPr/>
        </p:nvCxnSpPr>
        <p:spPr>
          <a:xfrm>
            <a:off x="1092128" y="3429000"/>
            <a:ext cx="2912805" cy="0"/>
          </a:xfrm>
          <a:prstGeom prst="line">
            <a:avLst/>
          </a:prstGeom>
          <a:ln w="9525">
            <a:solidFill>
              <a:srgbClr val="E2D3B0"/>
            </a:solidFill>
          </a:ln>
        </p:spPr>
      </p:cxnSp>
      <p:sp>
        <p:nvSpPr>
          <p:cNvPr id="6" name="Text 4"/>
          <p:cNvSpPr/>
          <p:nvPr/>
        </p:nvSpPr>
        <p:spPr>
          <a:xfrm>
            <a:off x="1092128" y="3606800"/>
            <a:ext cx="2912805" cy="1193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rgbClr val="B03A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不建議</a:t>
            </a:r>
          </a:p>
          <a:p>
            <a:pPr marL="0" indent="0" algn="l">
              <a:lnSpc>
                <a:spcPts val="2325"/>
              </a:lnSpc>
              <a:spcBef>
                <a:spcPts val="200"/>
              </a:spcBef>
              <a:buNone/>
            </a:pPr>
            <a:r>
              <a:rPr lang="zh-TW" alt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阿斯匹靈與魚油都會影響血小板，一起吃出血風險增加</a:t>
            </a:r>
          </a:p>
        </p:txBody>
      </p:sp>
      <p:sp>
        <p:nvSpPr>
          <p:cNvPr id="7" name="Shape 5"/>
          <p:cNvSpPr/>
          <p:nvPr/>
        </p:nvSpPr>
        <p:spPr>
          <a:xfrm>
            <a:off x="4402632" y="2006600"/>
            <a:ext cx="3386736" cy="30480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81991" y="2286000"/>
            <a:ext cx="2912858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</a:p>
          <a:p>
            <a:pPr marL="0" indent="0" algn="l">
              <a:lnSpc>
                <a:spcPts val="2500"/>
              </a:lnSpc>
              <a:spcBef>
                <a:spcPts val="300"/>
              </a:spcBef>
              <a:buNone/>
            </a:pPr>
            <a:r>
              <a:rPr lang="zh-TW" alt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服用抗凝血藥 warfarin，早餐可以天天吃納豆？</a:t>
            </a:r>
          </a:p>
        </p:txBody>
      </p:sp>
      <p:cxnSp>
        <p:nvCxnSpPr>
          <p:cNvPr id="21" name="Divider 2"/>
          <p:cNvCxnSpPr/>
          <p:nvPr/>
        </p:nvCxnSpPr>
        <p:spPr>
          <a:xfrm>
            <a:off x="4681991" y="3429000"/>
            <a:ext cx="2912858" cy="0"/>
          </a:xfrm>
          <a:prstGeom prst="line">
            <a:avLst/>
          </a:prstGeom>
          <a:ln w="9525">
            <a:solidFill>
              <a:srgbClr val="E2D3B0"/>
            </a:solidFill>
          </a:ln>
        </p:spPr>
      </p:cxnSp>
      <p:sp>
        <p:nvSpPr>
          <p:cNvPr id="9" name="Text 7"/>
          <p:cNvSpPr/>
          <p:nvPr/>
        </p:nvSpPr>
        <p:spPr>
          <a:xfrm>
            <a:off x="4681991" y="3606800"/>
            <a:ext cx="2912858" cy="1193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rgbClr val="B03A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不建議</a:t>
            </a:r>
          </a:p>
          <a:p>
            <a:pPr marL="0" indent="0" algn="l">
              <a:lnSpc>
                <a:spcPts val="2325"/>
              </a:lnSpc>
              <a:spcBef>
                <a:spcPts val="200"/>
              </a:spcBef>
              <a:buNone/>
            </a:pPr>
            <a:r>
              <a:rPr lang="zh-TW" alt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納豆富含維生素 K2，會降低 warfarin 的抗凝血效果</a:t>
            </a:r>
          </a:p>
        </p:txBody>
      </p:sp>
      <p:sp>
        <p:nvSpPr>
          <p:cNvPr id="10" name="Shape 8"/>
          <p:cNvSpPr/>
          <p:nvPr/>
        </p:nvSpPr>
        <p:spPr>
          <a:xfrm>
            <a:off x="7992547" y="2006600"/>
            <a:ext cx="3386684" cy="30480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71906" y="2286000"/>
            <a:ext cx="2912805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</a:p>
          <a:p>
            <a:pPr marL="0" indent="0" algn="l">
              <a:lnSpc>
                <a:spcPts val="2500"/>
              </a:lnSpc>
              <a:spcBef>
                <a:spcPts val="300"/>
              </a:spcBef>
              <a:buNone/>
            </a:pPr>
            <a:r>
              <a:rPr lang="zh-TW" alt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紅麴是天然的，和降血脂藥一起吃效果加倍？</a:t>
            </a:r>
          </a:p>
        </p:txBody>
      </p:sp>
      <p:cxnSp>
        <p:nvCxnSpPr>
          <p:cNvPr id="22" name="Divider 3"/>
          <p:cNvCxnSpPr/>
          <p:nvPr/>
        </p:nvCxnSpPr>
        <p:spPr>
          <a:xfrm>
            <a:off x="8271906" y="3429000"/>
            <a:ext cx="2912805" cy="0"/>
          </a:xfrm>
          <a:prstGeom prst="line">
            <a:avLst/>
          </a:prstGeom>
          <a:ln w="9525">
            <a:solidFill>
              <a:srgbClr val="E2D3B0"/>
            </a:solidFill>
          </a:ln>
        </p:spPr>
      </p:cxnSp>
      <p:sp>
        <p:nvSpPr>
          <p:cNvPr id="12" name="Text 10"/>
          <p:cNvSpPr/>
          <p:nvPr/>
        </p:nvSpPr>
        <p:spPr>
          <a:xfrm>
            <a:off x="8271906" y="3606800"/>
            <a:ext cx="2912805" cy="1193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rgbClr val="B03A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不建議</a:t>
            </a:r>
          </a:p>
          <a:p>
            <a:pPr marL="0" indent="0" algn="l">
              <a:lnSpc>
                <a:spcPts val="2325"/>
              </a:lnSpc>
              <a:spcBef>
                <a:spcPts val="200"/>
              </a:spcBef>
              <a:buNone/>
            </a:pPr>
            <a:r>
              <a:rPr lang="zh-TW" alt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紅麴含與 lovastatin 相同的成分，併用等於重複用藥</a:t>
            </a:r>
          </a:p>
        </p:txBody>
      </p:sp>
      <p:sp>
        <p:nvSpPr>
          <p:cNvPr id="13" name="Text 11"/>
          <p:cNvSpPr/>
          <p:nvPr/>
        </p:nvSpPr>
        <p:spPr>
          <a:xfrm>
            <a:off x="812769" y="5435600"/>
            <a:ext cx="10883456" cy="368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一句話記住：想吃保健食品，先問醫師或藥師。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促進血液循環的保健食品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6426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319089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謝謝聆聽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12769" y="330458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有任何用藥或保健食品的疑問，歡迎提問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2769" y="3949737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4254500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下一單元預告：[下一單元主題]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769" y="5999460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社團法人新北市藥師公會　｜　用藥安全教育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F628976-09AC-4089-8E0E-EBE5A1140FC4}">
  <we:reference id="wa200010001" version="1.0.0.1" store="zh-TW" storeType="OMEX"/>
  <we:alternateReferences>
    <we:reference id="WA200010001" version="1.0.0.1" store="" storeType="OMEX"/>
  </we:alternateReferences>
  <we:properties>
    <we:property name="claude.fileId" value="&quot;d6bd98c0-5c00-4168-94ec-3acf4621b3c6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2145</Words>
  <Application>Microsoft Office PowerPoint</Application>
  <PresentationFormat>寬螢幕</PresentationFormat>
  <Paragraphs>394</Paragraphs>
  <Slides>27</Slides>
  <Notes>27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0" baseType="lpstr">
      <vt:lpstr>Noto Sans TC</vt:lpstr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保健食品與藥物交互作用｜第一單元：促進血液循環類保健食品</dc:title>
  <dc:subject>PptxGenJS Presentation</dc:subject>
  <dc:creator>PptxGenJS</dc:creator>
  <cp:lastModifiedBy>博彥 張</cp:lastModifiedBy>
  <cp:revision>3</cp:revision>
  <dcterms:created xsi:type="dcterms:W3CDTF">2026-09-24T16:56:40Z</dcterms:created>
  <dcterms:modified xsi:type="dcterms:W3CDTF">2026-10-24T16:22:35Z</dcterms:modified>
</cp:coreProperties>
</file>