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65" r:id="rId2"/>
    <p:sldId id="266" r:id="rId3"/>
    <p:sldId id="269" r:id="rId4"/>
    <p:sldId id="262" r:id="rId5"/>
    <p:sldId id="344" r:id="rId6"/>
    <p:sldId id="268" r:id="rId7"/>
    <p:sldId id="267" r:id="rId8"/>
    <p:sldId id="273" r:id="rId9"/>
    <p:sldId id="274" r:id="rId10"/>
    <p:sldId id="263" r:id="rId11"/>
    <p:sldId id="299" r:id="rId12"/>
    <p:sldId id="276" r:id="rId13"/>
    <p:sldId id="275" r:id="rId14"/>
    <p:sldId id="278" r:id="rId15"/>
    <p:sldId id="277" r:id="rId16"/>
    <p:sldId id="279" r:id="rId17"/>
    <p:sldId id="310" r:id="rId18"/>
    <p:sldId id="313" r:id="rId19"/>
    <p:sldId id="280" r:id="rId20"/>
    <p:sldId id="300" r:id="rId21"/>
    <p:sldId id="337" r:id="rId22"/>
    <p:sldId id="339" r:id="rId23"/>
    <p:sldId id="341" r:id="rId24"/>
    <p:sldId id="343" r:id="rId25"/>
    <p:sldId id="332" r:id="rId26"/>
    <p:sldId id="318" r:id="rId27"/>
    <p:sldId id="322" r:id="rId28"/>
    <p:sldId id="323" r:id="rId29"/>
    <p:sldId id="319" r:id="rId30"/>
    <p:sldId id="325" r:id="rId31"/>
    <p:sldId id="326" r:id="rId32"/>
    <p:sldId id="327" r:id="rId33"/>
    <p:sldId id="320" r:id="rId34"/>
    <p:sldId id="329" r:id="rId35"/>
    <p:sldId id="330" r:id="rId36"/>
    <p:sldId id="331" r:id="rId37"/>
    <p:sldId id="312" r:id="rId38"/>
    <p:sldId id="303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博彥 張" userId="08442219d6340e5f" providerId="LiveId" clId="{945D9BEE-338F-4E77-A53B-409CB8360294}"/>
    <pc:docChg chg="custSel modSld">
      <pc:chgData name="博彥 張" userId="08442219d6340e5f" providerId="LiveId" clId="{945D9BEE-338F-4E77-A53B-409CB8360294}" dt="2026-04-18T23:33:10.116" v="162" actId="20577"/>
      <pc:docMkLst>
        <pc:docMk/>
      </pc:docMkLst>
      <pc:sldChg chg="modSp mod">
        <pc:chgData name="博彥 張" userId="08442219d6340e5f" providerId="LiveId" clId="{945D9BEE-338F-4E77-A53B-409CB8360294}" dt="2026-04-18T23:24:38.770" v="5" actId="13926"/>
        <pc:sldMkLst>
          <pc:docMk/>
          <pc:sldMk cId="3815961001" sldId="263"/>
        </pc:sldMkLst>
        <pc:spChg chg="mod">
          <ac:chgData name="博彥 張" userId="08442219d6340e5f" providerId="LiveId" clId="{945D9BEE-338F-4E77-A53B-409CB8360294}" dt="2026-04-18T23:24:38.770" v="5" actId="13926"/>
          <ac:spMkLst>
            <pc:docMk/>
            <pc:sldMk cId="3815961001" sldId="263"/>
            <ac:spMk id="4" creationId="{68BB514E-72D0-52F5-33DF-4C5289C9E95C}"/>
          </ac:spMkLst>
        </pc:spChg>
      </pc:sldChg>
      <pc:sldChg chg="modSp mod">
        <pc:chgData name="博彥 張" userId="08442219d6340e5f" providerId="LiveId" clId="{945D9BEE-338F-4E77-A53B-409CB8360294}" dt="2026-04-18T23:24:19.630" v="1" actId="207"/>
        <pc:sldMkLst>
          <pc:docMk/>
          <pc:sldMk cId="2824945968" sldId="273"/>
        </pc:sldMkLst>
        <pc:spChg chg="mod">
          <ac:chgData name="博彥 張" userId="08442219d6340e5f" providerId="LiveId" clId="{945D9BEE-338F-4E77-A53B-409CB8360294}" dt="2026-04-18T23:24:19.630" v="1" actId="207"/>
          <ac:spMkLst>
            <pc:docMk/>
            <pc:sldMk cId="2824945968" sldId="273"/>
            <ac:spMk id="7" creationId="{DAEE3512-E597-B12C-71BD-614F5C525E77}"/>
          </ac:spMkLst>
        </pc:spChg>
      </pc:sldChg>
      <pc:sldChg chg="modSp mod">
        <pc:chgData name="博彥 張" userId="08442219d6340e5f" providerId="LiveId" clId="{945D9BEE-338F-4E77-A53B-409CB8360294}" dt="2026-04-18T23:24:29.430" v="3" actId="207"/>
        <pc:sldMkLst>
          <pc:docMk/>
          <pc:sldMk cId="2654481818" sldId="274"/>
        </pc:sldMkLst>
        <pc:spChg chg="mod">
          <ac:chgData name="博彥 張" userId="08442219d6340e5f" providerId="LiveId" clId="{945D9BEE-338F-4E77-A53B-409CB8360294}" dt="2026-04-18T23:24:29.430" v="3" actId="207"/>
          <ac:spMkLst>
            <pc:docMk/>
            <pc:sldMk cId="2654481818" sldId="274"/>
            <ac:spMk id="5" creationId="{42EB0AA5-7EDE-8DA0-DD10-1AB85E800719}"/>
          </ac:spMkLst>
        </pc:spChg>
      </pc:sldChg>
      <pc:sldChg chg="delSp modSp mod">
        <pc:chgData name="博彥 張" userId="08442219d6340e5f" providerId="LiveId" clId="{945D9BEE-338F-4E77-A53B-409CB8360294}" dt="2026-04-18T23:33:10.116" v="162" actId="20577"/>
        <pc:sldMkLst>
          <pc:docMk/>
          <pc:sldMk cId="1551030792" sldId="310"/>
        </pc:sldMkLst>
        <pc:spChg chg="mod">
          <ac:chgData name="博彥 張" userId="08442219d6340e5f" providerId="LiveId" clId="{945D9BEE-338F-4E77-A53B-409CB8360294}" dt="2026-04-18T23:26:51.466" v="10" actId="1076"/>
          <ac:spMkLst>
            <pc:docMk/>
            <pc:sldMk cId="1551030792" sldId="310"/>
            <ac:spMk id="204" creationId="{00000000-0000-0000-0000-000000000000}"/>
          </ac:spMkLst>
        </pc:spChg>
        <pc:spChg chg="mod">
          <ac:chgData name="博彥 張" userId="08442219d6340e5f" providerId="LiveId" clId="{945D9BEE-338F-4E77-A53B-409CB8360294}" dt="2026-04-18T23:33:10.116" v="162" actId="20577"/>
          <ac:spMkLst>
            <pc:docMk/>
            <pc:sldMk cId="1551030792" sldId="310"/>
            <ac:spMk id="208" creationId="{00000000-0000-0000-0000-000000000000}"/>
          </ac:spMkLst>
        </pc:spChg>
        <pc:cxnChg chg="mod">
          <ac:chgData name="博彥 張" userId="08442219d6340e5f" providerId="LiveId" clId="{945D9BEE-338F-4E77-A53B-409CB8360294}" dt="2026-04-18T23:26:51.466" v="10" actId="1076"/>
          <ac:cxnSpMkLst>
            <pc:docMk/>
            <pc:sldMk cId="1551030792" sldId="310"/>
            <ac:cxnSpMk id="203" creationId="{00000000-0000-0000-0000-000000000000}"/>
          </ac:cxnSpMkLst>
        </pc:cxnChg>
        <pc:cxnChg chg="mod">
          <ac:chgData name="博彥 張" userId="08442219d6340e5f" providerId="LiveId" clId="{945D9BEE-338F-4E77-A53B-409CB8360294}" dt="2026-04-18T23:26:51.466" v="10" actId="1076"/>
          <ac:cxnSpMkLst>
            <pc:docMk/>
            <pc:sldMk cId="1551030792" sldId="310"/>
            <ac:cxnSpMk id="205" creationId="{00000000-0000-0000-0000-000000000000}"/>
          </ac:cxnSpMkLst>
        </pc:cxnChg>
        <pc:cxnChg chg="del">
          <ac:chgData name="博彥 張" userId="08442219d6340e5f" providerId="LiveId" clId="{945D9BEE-338F-4E77-A53B-409CB8360294}" dt="2026-04-18T23:26:44.084" v="8" actId="478"/>
          <ac:cxnSpMkLst>
            <pc:docMk/>
            <pc:sldMk cId="1551030792" sldId="310"/>
            <ac:cxnSpMk id="15379" creationId="{0D7E0DB5-2A47-FA2B-EFDC-A31ECDE17904}"/>
          </ac:cxnSpMkLst>
        </pc:cxnChg>
        <pc:cxnChg chg="mod">
          <ac:chgData name="博彥 張" userId="08442219d6340e5f" providerId="LiveId" clId="{945D9BEE-338F-4E77-A53B-409CB8360294}" dt="2026-04-18T23:32:48.066" v="127" actId="14100"/>
          <ac:cxnSpMkLst>
            <pc:docMk/>
            <pc:sldMk cId="1551030792" sldId="310"/>
            <ac:cxnSpMk id="15439" creationId="{3C82C63E-39AA-31F3-2449-F547F14AF50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D825E-20E0-4DD3-A1CC-5A0B44FDC24A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CC29F-E67F-4008-9630-E1DB939D4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6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B34476-9B52-CDD3-38FB-30BF069E6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AF0022-37D2-99EB-6578-CC191FC11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454D3E-D532-4B68-F9AF-91952F0D4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11D98E-9A10-D90B-F84F-5DCE41F5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E96265-51C3-9A0B-66B3-28F961AF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03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D0C803-6F93-190B-4B4F-22021372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E7D40AE-F44C-1A49-3DBB-251EAE44D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5C4EE1-97D6-C265-8923-23720DDA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C75C2E-3851-9215-E091-17EFACCF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6C2DF3-8398-8D2F-92D3-B7F70BBC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40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2A1809B-C65E-F3B3-B545-D1DAB07310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D8A2E4E-05E7-ABC0-50DE-660A0EB48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BFA6D6-76E7-1229-6AAA-32F99EC5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67DDAE-3BAA-CF83-E298-747F8E55C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F9CA4E-EEA9-7F7F-A1A5-6338094C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115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0DC245-6FF2-2387-60D4-629E13EB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E89152-9A86-29DD-5473-BA6BA43BB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02E8AD-30A9-7941-0A11-64948470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13ABE9-0BAD-8D6E-2288-586371BB0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1EDFD-6665-A988-3B5B-705F4F6A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19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7EF7C2-B6E2-6C4A-E715-FD5C538B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05F4A7-BAB2-5211-4437-A27E5778A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DE4C7A-8BBE-363B-B65C-B1790537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88AD96-B6D6-B1F8-4F03-D94D5179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8784AC-952A-8442-4FD4-B684465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91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B96E6B-A5AE-A255-6BC7-3BD672FF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44BC0C-5F1D-BCEF-4032-6087A3E2A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B72D55-33DD-9E9E-9DF5-1A7B2766C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D07F1CC-5CB4-CE36-7379-255C3B75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C1AE311-CACA-FB6E-9F49-14C8CB73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31BA916-E2F7-E05B-1053-35577A39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967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9FFA1F-A258-7413-9207-8FD4B64B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4AC3062-FAFD-2CFA-3500-A22618787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34583E2-D364-7C01-0991-65C3015D2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8769A55-34C8-8AEC-631C-7DC9311F3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4B2A9E6-981A-10E4-5CA8-211F3C97A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AED0970-2799-2206-EF4A-FAB33A6A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29DB859-E066-ED4F-C438-53056073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860975A-225B-9182-F493-2311E4EC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41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D5E93C-DF0E-D543-35FA-3941C11B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EB3A887-EA47-4810-66BF-DC7BEAF5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DBBE48B-561F-8771-8DFD-F1260B473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761FD2-978A-81E4-DE7D-FF48D984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51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CA191E2-618A-AE2B-1A47-B612DD43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3D10786-C6D8-E9BA-5B29-1A63A819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69F412-C445-1B41-5BB2-AFEA1A40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24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B11437-59E9-EEB7-A8B8-61DAC547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16D517-DE27-B1E3-77AB-AC621F14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BAA4F41-619C-0475-D92B-35C0004BF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4BE1832-A733-29AC-FF84-46955E72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605E120-47BA-219A-7D18-D4D7B599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8901C9A-7A13-7029-F707-D6510682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26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9FF788-09A3-BED9-EFDB-8383A656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3F194A6-6FC2-E424-0ED9-61932E1F3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89F2426-7172-1E91-6B2C-4FB422DE2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F71476F-F297-4B6C-C94C-C30B1775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A48B16-2EB3-BF4A-8DF4-F5A15D5B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070DB2C-B223-6DFB-DE3F-18001A31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0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8DA32EC-F9FD-D140-E3F3-6C86AAED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7CEDB4B-A696-0867-F760-B81F58F50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241266-07CA-8B1F-3709-9D26E831E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BE67F-4DA2-46FE-ABD6-5887D2E7AA5F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F87134D-C7D0-2902-E972-FD573A4AF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1C59CD-4386-008C-A6A0-031405C4A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3661-8C62-40E0-8B31-64EC5651428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0" name="BottomAccent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gradFill>
            <a:gsLst>
              <a:gs pos="0">
                <a:srgbClr val="1A8A7D"/>
              </a:gs>
              <a:gs pos="60000">
                <a:srgbClr val="2CB5A0"/>
              </a:gs>
              <a:gs pos="100000">
                <a:srgbClr val="4A9FCC"/>
              </a:gs>
            </a:gsLst>
            <a:lin ang="0" scaled="1"/>
          </a:gradFill>
          <a:ln w="0">
            <a:noFill/>
          </a:ln>
        </p:spPr>
        <p:txBody>
          <a:bodyPr/>
          <a:lstStyle/>
          <a:p>
            <a:endParaRPr lang="zh-TW"/>
          </a:p>
        </p:txBody>
      </p:sp>
      <p:sp>
        <p:nvSpPr>
          <p:cNvPr id="101" name="LeftAccentLine"/>
          <p:cNvSpPr/>
          <p:nvPr userDrawn="1"/>
        </p:nvSpPr>
        <p:spPr>
          <a:xfrm>
            <a:off x="182880" y="365760"/>
            <a:ext cx="36576" cy="5852160"/>
          </a:xfrm>
          <a:prstGeom prst="rect">
            <a:avLst/>
          </a:prstGeom>
          <a:gradFill>
            <a:gsLst>
              <a:gs pos="0">
                <a:srgbClr val="2CB5A0">
                  <a:alpha val="80000"/>
                </a:srgbClr>
              </a:gs>
              <a:gs pos="50000">
                <a:srgbClr val="1A8A7D">
                  <a:alpha val="50000"/>
                </a:srgbClr>
              </a:gs>
              <a:gs pos="100000">
                <a:srgbClr val="1A8A7D">
                  <a:alpha val="10000"/>
                </a:srgbClr>
              </a:gs>
            </a:gsLst>
            <a:lin ang="5400000" scaled="1"/>
          </a:gradFill>
          <a:ln w="0">
            <a:noFill/>
          </a:ln>
        </p:spPr>
        <p:txBody>
          <a:bodyPr/>
          <a:lstStyle/>
          <a:p>
            <a:endParaRPr lang="zh-TW"/>
          </a:p>
        </p:txBody>
      </p:sp>
      <p:sp>
        <p:nvSpPr>
          <p:cNvPr id="102" name="TopRightAccent"/>
          <p:cNvSpPr/>
          <p:nvPr userDrawn="1"/>
        </p:nvSpPr>
        <p:spPr>
          <a:xfrm>
            <a:off x="10363200" y="0"/>
            <a:ext cx="1828800" cy="1371600"/>
          </a:xfrm>
          <a:prstGeom prst="rtTriangle">
            <a:avLst/>
          </a:prstGeom>
          <a:solidFill>
            <a:srgbClr val="1A8A7D">
              <a:alpha val="12000"/>
            </a:srgbClr>
          </a:solidFill>
          <a:ln w="0">
            <a:noFill/>
          </a:ln>
        </p:spPr>
        <p:txBody>
          <a:bodyPr/>
          <a:lstStyle/>
          <a:p>
            <a:endParaRPr lang="zh-TW"/>
          </a:p>
        </p:txBody>
      </p:sp>
      <p:sp>
        <p:nvSpPr>
          <p:cNvPr id="103" name="CircleGlow"/>
          <p:cNvSpPr/>
          <p:nvPr userDrawn="1"/>
        </p:nvSpPr>
        <p:spPr>
          <a:xfrm>
            <a:off x="-457200" y="4572000"/>
            <a:ext cx="2743200" cy="2743200"/>
          </a:xfrm>
          <a:prstGeom prst="ellipse">
            <a:avLst/>
          </a:prstGeom>
          <a:gradFill>
            <a:gsLst>
              <a:gs pos="0">
                <a:srgbClr val="1A8A7D">
                  <a:alpha val="15000"/>
                </a:srgbClr>
              </a:gs>
              <a:gs pos="100000">
                <a:srgbClr val="0C2D48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0">
            <a:noFill/>
          </a:ln>
        </p:spPr>
        <p:txBody>
          <a:bodyPr/>
          <a:lstStyle/>
          <a:p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9682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8F0F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E8F0F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E8F0F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8F0F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8F0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8F0F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8F0F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8F0F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8F0F2"/>
          </a:solidFill>
          <a:latin typeface="+mn-lt"/>
          <a:ea typeface="+mn-ea"/>
          <a:cs typeface="+mn-cs"/>
        </a:defRPr>
      </a:lvl9pPr>
    </p:bodyStyle>
    <p:otherStyle>
      <a:defPPr>
        <a:defRPr lang="zh-TW">
          <a:solidFill>
            <a:srgbClr val="E8F0F2"/>
          </a:solidFill>
        </a:defRPr>
      </a:defPPr>
      <a:lvl1pPr marL="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rgbClr val="E8F0F2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nAYMQmNxgCvliqkLLD0OQyCknqstJmwyT5rn8AZ5jV0enbA/viewform" TargetMode="External"/><Relationship Id="rId2" Type="http://schemas.openxmlformats.org/officeDocument/2006/relationships/hyperlink" Target="https://docs.google.com/forms/d/e/1FAIpQLSc-67llCoHyyOLzvHCEkg1gYxW58IQmrDmh6eiMazt29Yh5oA/viewfor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dPFYLws-c91yCmQ27q6LsdRtCnq40DwwjirOkUHmExuZC5zg/viewfor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uhIpGcmdnQRWj3hMRMYC40Uj38JpeXw8/edit?usp=drive_link&amp;ouid=104325090675224344574&amp;rtpof=true&amp;sd=true" TargetMode="External"/><Relationship Id="rId13" Type="http://schemas.openxmlformats.org/officeDocument/2006/relationships/hyperlink" Target="https://docs.google.com/document/d/1qXxVsqN24V6WGhfuhlEoSh0CEUBh2RAD/edit?usp=drive_link&amp;ouid=104325090675224344574&amp;rtpof=true&amp;sd=true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s://docs.google.com/document/d/1Au4kLOx4yQQ3igAkGcr4vyYI3xNKMpoi/edit?usp=drive_link&amp;ouid=104325090675224344574&amp;rtpof=true&amp;sd=true" TargetMode="External"/><Relationship Id="rId2" Type="http://schemas.openxmlformats.org/officeDocument/2006/relationships/hyperlink" Target="https://docs.google.com/presentation/d/1fwS6gBwowoe_4HW9Gob_ciOazVe81yon/edit?usp=drive_link&amp;ouid=104325090675224344574&amp;rtpof=true&amp;sd=tru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presentation/d/1NNVHetFeJpyLRGa1CpazQ84ruQf9XhzK/edit?usp=drive_link&amp;ouid=104325090675224344574&amp;rtpof=true&amp;sd=true" TargetMode="External"/><Relationship Id="rId11" Type="http://schemas.openxmlformats.org/officeDocument/2006/relationships/hyperlink" Target="https://docs.google.com/document/d/1qtDoNGsqWrQxqq6DPfAkRJd2SebCcNki/edit?usp=drive_link&amp;ouid=104325090675224344574&amp;rtpof=true&amp;sd=true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docs.google.com/document/d/1h0M8B2D3ubNZgkwMAAYHw6EuJBI1X7CX/edit?usp=drive_link&amp;ouid=104325090675224344574&amp;rtpof=true&amp;sd=true" TargetMode="External"/><Relationship Id="rId4" Type="http://schemas.openxmlformats.org/officeDocument/2006/relationships/hyperlink" Target="https://docs.google.com/presentation/d/1-_LiwcdfvFzcnOSDbsSTsGUbOVSvtACl/edit?usp=drive_link&amp;ouid=104325090675224344574&amp;rtpof=true&amp;sd=true" TargetMode="External"/><Relationship Id="rId9" Type="http://schemas.openxmlformats.org/officeDocument/2006/relationships/hyperlink" Target="https://docs.google.com/document/d/1kgHo2aPJ_B61nuq336H2yLPtmVOmaTjY/edit?usp=drive_link&amp;ouid=104325090675224344574&amp;rtpof=true&amp;sd=true" TargetMode="External"/><Relationship Id="rId14" Type="http://schemas.openxmlformats.org/officeDocument/2006/relationships/hyperlink" Target="https://docs.google.com/document/d/1aLAzBXm2elCsIDuc8tSUTM0H0r94WOTW/edit?usp=drive_link&amp;ouid=104325090675224344574&amp;rtpof=true&amp;sd=true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pharmaceutical-care.net/about-5-2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7E397CDE-DBDF-7B27-64DB-827B928D312A}"/>
              </a:ext>
            </a:extLst>
          </p:cNvPr>
          <p:cNvSpPr txBox="1"/>
          <p:nvPr/>
        </p:nvSpPr>
        <p:spPr>
          <a:xfrm>
            <a:off x="3048000" y="14438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年度計畫案</a:t>
            </a:r>
            <a:b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新北市用藥安全</a:t>
            </a:r>
            <a:b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暨</a:t>
            </a:r>
            <a:b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衛生教育委託專業服務</a:t>
            </a:r>
          </a:p>
          <a:p>
            <a:pPr algn="ctr"/>
            <a:endParaRPr lang="zh-TW" alt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執行內容說明</a:t>
            </a:r>
          </a:p>
        </p:txBody>
      </p:sp>
    </p:spTree>
    <p:extLst>
      <p:ext uri="{BB962C8B-B14F-4D97-AF65-F5344CB8AC3E}">
        <p14:creationId xmlns:p14="http://schemas.microsoft.com/office/powerpoint/2010/main" val="191021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FEF10AF-58CD-C7A8-D144-37C455C3B9E8}"/>
              </a:ext>
            </a:extLst>
          </p:cNvPr>
          <p:cNvSpPr txBox="1"/>
          <p:nvPr/>
        </p:nvSpPr>
        <p:spPr>
          <a:xfrm>
            <a:off x="3550630" y="119093"/>
            <a:ext cx="524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115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年度計畫案</a:t>
            </a:r>
            <a:r>
              <a:rPr lang="zh-TW" altLang="en-US" sz="3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目標概要</a:t>
            </a:r>
            <a:endParaRPr kumimoji="0" lang="en-US" altLang="zh-TW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BB514E-72D0-52F5-33DF-4C5289C9E95C}"/>
              </a:ext>
            </a:extLst>
          </p:cNvPr>
          <p:cNvSpPr txBox="1"/>
          <p:nvPr/>
        </p:nvSpPr>
        <p:spPr>
          <a:xfrm>
            <a:off x="3676650" y="931560"/>
            <a:ext cx="483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用藥安全推廣講座</a:t>
            </a:r>
            <a:r>
              <a:rPr lang="zh-TW" altLang="en-US" sz="2800" b="1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衛教主題</a:t>
            </a:r>
            <a:endParaRPr lang="en-US" altLang="zh-TW" sz="2800" b="1" dirty="0">
              <a:solidFill>
                <a:srgbClr val="0070C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E5FAA04-2896-9983-3288-68353F39B4FD}"/>
              </a:ext>
            </a:extLst>
          </p:cNvPr>
          <p:cNvSpPr txBox="1"/>
          <p:nvPr/>
        </p:nvSpPr>
        <p:spPr>
          <a:xfrm>
            <a:off x="2029379" y="1574542"/>
            <a:ext cx="81332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共同主題</a:t>
            </a:r>
            <a:endParaRPr lang="en-US" altLang="zh-TW" sz="2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用藥安全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正確用藥五大核心能力、中藥用藥安全、三同藥品、用藥後駕駛安全、遵照醫囑使用抗生素、勿信誇大不實廣告、毒品危害防制。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AFED9FE-3CED-4E70-59A7-A0B15C520170}"/>
              </a:ext>
            </a:extLst>
          </p:cNvPr>
          <p:cNvSpPr txBox="1"/>
          <p:nvPr/>
        </p:nvSpPr>
        <p:spPr>
          <a:xfrm>
            <a:off x="3917850" y="3559908"/>
            <a:ext cx="43563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依族群加強特定用藥之教育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3F762C8-26D2-C1B7-4980-2D6DDA7D6ACA}"/>
              </a:ext>
            </a:extLst>
          </p:cNvPr>
          <p:cNvSpPr txBox="1"/>
          <p:nvPr/>
        </p:nvSpPr>
        <p:spPr>
          <a:xfrm>
            <a:off x="1112358" y="4110557"/>
            <a:ext cx="2805492" cy="14465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一般民眾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正確使用鎮靜安眠藥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兒童事故傷害防制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代謝症候群防治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4D5BA58-25EE-ABC2-0E89-178654800CF5}"/>
              </a:ext>
            </a:extLst>
          </p:cNvPr>
          <p:cNvSpPr txBox="1"/>
          <p:nvPr/>
        </p:nvSpPr>
        <p:spPr>
          <a:xfrm>
            <a:off x="4666343" y="4110557"/>
            <a:ext cx="2859314" cy="14465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銀髮族群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正確使用慢性病用藥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兒童事故傷害防制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代謝症候群防治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7FA27AA-E9B0-79FB-389F-6A4856AEA1B0}"/>
              </a:ext>
            </a:extLst>
          </p:cNvPr>
          <p:cNvSpPr txBox="1"/>
          <p:nvPr/>
        </p:nvSpPr>
        <p:spPr>
          <a:xfrm>
            <a:off x="8274150" y="4110557"/>
            <a:ext cx="3259466" cy="110799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學生族群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正確使用指示藥與成藥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青少年檳榔健康危害防制</a:t>
            </a:r>
          </a:p>
        </p:txBody>
      </p:sp>
    </p:spTree>
    <p:extLst>
      <p:ext uri="{BB962C8B-B14F-4D97-AF65-F5344CB8AC3E}">
        <p14:creationId xmlns:p14="http://schemas.microsoft.com/office/powerpoint/2010/main" val="381596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1A964B1-075C-4226-B037-1CA473CD8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222111"/>
              </p:ext>
            </p:extLst>
          </p:nvPr>
        </p:nvGraphicFramePr>
        <p:xfrm>
          <a:off x="391886" y="794657"/>
          <a:ext cx="11408228" cy="5268686"/>
        </p:xfrm>
        <a:graphic>
          <a:graphicData uri="http://schemas.openxmlformats.org/drawingml/2006/table">
            <a:tbl>
              <a:tblPr firstRow="1" bandRow="1"/>
              <a:tblGrid>
                <a:gridCol w="11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3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6604">
                <a:tc rowSpan="2">
                  <a:txBody>
                    <a:bodyPr/>
                    <a:lstStyle/>
                    <a:p>
                      <a:pPr algn="ctr"/>
                      <a:endParaRPr lang="zh-TW" sz="3200">
                        <a:latin typeface="+mn-lt"/>
                      </a:endParaRPr>
                    </a:p>
                  </a:txBody>
                  <a:tcPr anchor="ctr">
                    <a:solidFill>
                      <a:srgbClr val="87CEE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計劃案總場次150場</a:t>
                      </a:r>
                    </a:p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（A+B）</a:t>
                      </a:r>
                    </a:p>
                  </a:txBody>
                  <a:tcPr anchor="ctr">
                    <a:solidFill>
                      <a:srgbClr val="87CEE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計畫案場次</a:t>
                      </a:r>
                    </a:p>
                  </a:txBody>
                  <a:tcPr anchor="ctr">
                    <a:solidFill>
                      <a:srgbClr val="87CEE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sz="1400"/>
                    </a:p>
                  </a:txBody>
                  <a:tcPr anchor="ctr"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9930">
                <a:tc vMerge="1">
                  <a:txBody>
                    <a:bodyPr/>
                    <a:lstStyle/>
                    <a:p>
                      <a:pPr algn="ctr"/>
                      <a:endParaRPr lang="zh-TW" sz="1400"/>
                    </a:p>
                  </a:txBody>
                  <a:tcPr anchor="ctr">
                    <a:solidFill>
                      <a:srgbClr val="87CEE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sz="1400"/>
                    </a:p>
                  </a:txBody>
                  <a:tcPr anchor="ctr"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（衛生局）</a:t>
                      </a:r>
                    </a:p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A：100場</a:t>
                      </a:r>
                    </a:p>
                  </a:txBody>
                  <a:tcPr anchor="ctr"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（TFDA）</a:t>
                      </a:r>
                    </a:p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B：50場</a:t>
                      </a:r>
                    </a:p>
                  </a:txBody>
                  <a:tcPr anchor="ctr"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412">
                <a:tc>
                  <a:txBody>
                    <a:bodyPr/>
                    <a:lstStyle/>
                    <a:p>
                      <a:pPr algn="ctr"/>
                      <a:endParaRPr lang="zh-TW" sz="3200">
                        <a:latin typeface="+mn-lt"/>
                      </a:endParaRPr>
                    </a:p>
                  </a:txBody>
                  <a:tcPr anchor="ctr">
                    <a:solidFill>
                      <a:srgbClr val="F5A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辦理期限</a:t>
                      </a:r>
                    </a:p>
                  </a:txBody>
                  <a:tcPr anchor="ctr">
                    <a:solidFill>
                      <a:srgbClr val="F5A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3200" dirty="0">
                        <a:latin typeface="+mn-lt"/>
                      </a:endParaRPr>
                    </a:p>
                  </a:txBody>
                  <a:tcPr anchor="ctr">
                    <a:solidFill>
                      <a:srgbClr val="F5A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3200">
                        <a:latin typeface="+mn-lt"/>
                      </a:endParaRPr>
                    </a:p>
                  </a:txBody>
                  <a:tcPr anchor="ctr">
                    <a:solidFill>
                      <a:srgbClr val="F5A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4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一、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◎ 08月</a:t>
                      </a:r>
                      <a:r>
                        <a:rPr lang="en-US" altLang="zh-TW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日前</a:t>
                      </a:r>
                    </a:p>
                  </a:txBody>
                  <a:tcPr anchor="ctr">
                    <a:solidFill>
                      <a:srgbClr val="F5C9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期中完成60場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3200" dirty="0"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93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二、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◎ 10月16日前</a:t>
                      </a:r>
                    </a:p>
                  </a:txBody>
                  <a:tcPr anchor="ctr">
                    <a:solidFill>
                      <a:srgbClr val="F5C9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期末完成</a:t>
                      </a:r>
                      <a:r>
                        <a:rPr lang="en-US" altLang="zh-TW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100</a:t>
                      </a:r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場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000000"/>
                          </a:solidFill>
                          <a:latin typeface="+mn-lt"/>
                        </a:rPr>
                        <a:t>完成50場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1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5A95B-AA21-24C6-3240-5F361AF09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0839797-474C-FDDF-E0FE-7E727F4749D9}"/>
              </a:ext>
            </a:extLst>
          </p:cNvPr>
          <p:cNvSpPr txBox="1"/>
          <p:nvPr/>
        </p:nvSpPr>
        <p:spPr>
          <a:xfrm>
            <a:off x="1762215" y="2621280"/>
            <a:ext cx="86675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6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藥師申請加入宣導團隊</a:t>
            </a:r>
            <a:endParaRPr kumimoji="0" lang="en-US" altLang="zh-TW" sz="6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492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A381453-47EC-BFC5-D07E-32AE65BE9AD5}"/>
              </a:ext>
            </a:extLst>
          </p:cNvPr>
          <p:cNvSpPr txBox="1"/>
          <p:nvPr/>
        </p:nvSpPr>
        <p:spPr>
          <a:xfrm>
            <a:off x="3550630" y="119093"/>
            <a:ext cx="524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藥師申請加入宣導團隊</a:t>
            </a:r>
            <a:endParaRPr kumimoji="0" lang="en-US" altLang="zh-TW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2996FB9-2D36-53AD-4987-EE3F82053E7D}"/>
              </a:ext>
            </a:extLst>
          </p:cNvPr>
          <p:cNvSpPr txBox="1"/>
          <p:nvPr/>
        </p:nvSpPr>
        <p:spPr>
          <a:xfrm>
            <a:off x="2633375" y="1189673"/>
            <a:ext cx="708087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年度宣導講師資格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合法執業於新北市之藥師，並符合以下其中一項：</a:t>
            </a:r>
          </a:p>
          <a:p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曾執行過本會用藥安全推廣講座</a:t>
            </a:r>
            <a:b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、已參加</a:t>
            </a:r>
            <a:r>
              <a:rPr lang="en-US" altLang="zh-TW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  <a:r>
              <a:rPr lang="zh-TW" altLang="en-US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日計畫案實體說明會</a:t>
            </a:r>
          </a:p>
          <a:p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、因計劃案需求，</a:t>
            </a:r>
            <a:r>
              <a:rPr lang="zh-TW" altLang="en-US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公會推派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或委任醫院藥劑部推派講師</a:t>
            </a:r>
          </a:p>
        </p:txBody>
      </p:sp>
      <p:sp>
        <p:nvSpPr>
          <p:cNvPr id="8" name="文字方塊 7">
            <a:hlinkClick r:id="rId2"/>
            <a:extLst>
              <a:ext uri="{FF2B5EF4-FFF2-40B4-BE49-F238E27FC236}">
                <a16:creationId xmlns:a16="http://schemas.microsoft.com/office/drawing/2014/main" id="{FA052326-FD8D-CDCB-5A92-8BED1C2A7346}"/>
              </a:ext>
            </a:extLst>
          </p:cNvPr>
          <p:cNvSpPr txBox="1"/>
          <p:nvPr/>
        </p:nvSpPr>
        <p:spPr>
          <a:xfrm>
            <a:off x="3810924" y="3855291"/>
            <a:ext cx="4570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用藥安全宣導</a:t>
            </a:r>
            <a:r>
              <a:rPr lang="en-US" altLang="zh-TW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講師登記表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77B5E10-8F29-3354-9007-C668CFE6134E}"/>
              </a:ext>
            </a:extLst>
          </p:cNvPr>
          <p:cNvSpPr txBox="1"/>
          <p:nvPr/>
        </p:nvSpPr>
        <p:spPr>
          <a:xfrm>
            <a:off x="3237086" y="4770386"/>
            <a:ext cx="571782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zh-TW" altLang="en-US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執行偏鄉或特殊場域</a:t>
            </a:r>
            <a:r>
              <a:rPr lang="en-US" altLang="zh-TW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</a:t>
            </a:r>
            <a:r>
              <a:rPr lang="zh-TW" altLang="en-US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服務意向書</a:t>
            </a:r>
            <a:endParaRPr lang="zh-TW" altLang="en-US" sz="2600" dirty="0">
              <a:solidFill>
                <a:schemeClr val="bg1"/>
              </a:solidFill>
              <a:highlight>
                <a:srgbClr val="00FFFF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0366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916EF-E921-9A17-78BF-401DB914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C45C539-3252-8D38-52BE-1B7FDC1514A2}"/>
              </a:ext>
            </a:extLst>
          </p:cNvPr>
          <p:cNvSpPr txBox="1"/>
          <p:nvPr/>
        </p:nvSpPr>
        <p:spPr>
          <a:xfrm>
            <a:off x="1275987" y="2628537"/>
            <a:ext cx="96400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6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</a:t>
            </a:r>
            <a:r>
              <a:rPr kumimoji="0" lang="zh-TW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場次申請與媒合</a:t>
            </a:r>
          </a:p>
        </p:txBody>
      </p:sp>
    </p:spTree>
    <p:extLst>
      <p:ext uri="{BB962C8B-B14F-4D97-AF65-F5344CB8AC3E}">
        <p14:creationId xmlns:p14="http://schemas.microsoft.com/office/powerpoint/2010/main" val="2730749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2CDB014-6D8A-5FCB-FCEF-88998832CED3}"/>
              </a:ext>
            </a:extLst>
          </p:cNvPr>
          <p:cNvSpPr txBox="1"/>
          <p:nvPr/>
        </p:nvSpPr>
        <p:spPr>
          <a:xfrm>
            <a:off x="3550630" y="119093"/>
            <a:ext cx="524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單位場次申請與媒合</a:t>
            </a:r>
            <a:endParaRPr kumimoji="0" lang="en-US" altLang="zh-TW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1DE0019-0D10-E6AA-517D-CAA5C7796EDB}"/>
              </a:ext>
            </a:extLst>
          </p:cNvPr>
          <p:cNvSpPr txBox="1"/>
          <p:nvPr/>
        </p:nvSpPr>
        <p:spPr>
          <a:xfrm>
            <a:off x="2706915" y="1114363"/>
            <a:ext cx="66693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本年度計畫限登記於</a:t>
            </a:r>
            <a:r>
              <a:rPr lang="zh-TW" altLang="en-US" sz="22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新北市之單位</a:t>
            </a:r>
            <a:r>
              <a:rPr lang="zh-TW" altLang="en-US" sz="2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，額滿將提早結束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C87BBE-949D-1A0D-F0C4-83A88D0654C8}"/>
              </a:ext>
            </a:extLst>
          </p:cNvPr>
          <p:cNvSpPr txBox="1"/>
          <p:nvPr/>
        </p:nvSpPr>
        <p:spPr>
          <a:xfrm>
            <a:off x="2470363" y="2018299"/>
            <a:ext cx="76533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 dirty="0"/>
              <a:t>1</a:t>
            </a:r>
            <a:r>
              <a:rPr lang="zh-TW" altLang="en-US" sz="2200" dirty="0"/>
              <a:t>、宣導場次日期：需於</a:t>
            </a:r>
            <a:r>
              <a:rPr lang="en-US" altLang="zh-TW" sz="2200" dirty="0"/>
              <a:t>115</a:t>
            </a:r>
            <a:r>
              <a:rPr lang="zh-TW" altLang="en-US" sz="2200" dirty="0"/>
              <a:t>年</a:t>
            </a:r>
            <a:r>
              <a:rPr lang="en-US" altLang="zh-TW" sz="2200" dirty="0">
                <a:solidFill>
                  <a:schemeClr val="bg1"/>
                </a:solidFill>
                <a:highlight>
                  <a:srgbClr val="FFFF00"/>
                </a:highlight>
              </a:rPr>
              <a:t>10</a:t>
            </a:r>
            <a:r>
              <a:rPr lang="zh-TW" altLang="en-US" sz="2200" dirty="0">
                <a:solidFill>
                  <a:schemeClr val="bg1"/>
                </a:solidFill>
                <a:highlight>
                  <a:srgbClr val="FFFF00"/>
                </a:highlight>
              </a:rPr>
              <a:t>月</a:t>
            </a:r>
            <a:r>
              <a:rPr lang="en-US" altLang="zh-TW" sz="2200" dirty="0">
                <a:solidFill>
                  <a:schemeClr val="bg1"/>
                </a:solidFill>
                <a:highlight>
                  <a:srgbClr val="FFFF00"/>
                </a:highlight>
              </a:rPr>
              <a:t>16</a:t>
            </a:r>
            <a:r>
              <a:rPr lang="zh-TW" altLang="en-US" sz="2200" dirty="0">
                <a:solidFill>
                  <a:schemeClr val="bg1"/>
                </a:solidFill>
                <a:highlight>
                  <a:srgbClr val="FFFF00"/>
                </a:highlight>
              </a:rPr>
              <a:t>日</a:t>
            </a:r>
            <a:r>
              <a:rPr lang="zh-TW" altLang="en-US" sz="2200" dirty="0"/>
              <a:t>（星期五）前辦理。</a:t>
            </a:r>
          </a:p>
          <a:p>
            <a:r>
              <a:rPr lang="en-US" altLang="zh-TW" sz="2200" dirty="0"/>
              <a:t>2</a:t>
            </a:r>
            <a:r>
              <a:rPr lang="zh-TW" altLang="en-US" sz="2200" dirty="0"/>
              <a:t>、報名場次數量有限，額滿停止受理。</a:t>
            </a:r>
          </a:p>
          <a:p>
            <a:r>
              <a:rPr lang="en-US" altLang="zh-TW" sz="2200" dirty="0"/>
              <a:t>3</a:t>
            </a:r>
            <a:r>
              <a:rPr lang="zh-TW" altLang="en-US" sz="2200" dirty="0"/>
              <a:t>、出席人數需達至少</a:t>
            </a:r>
            <a:r>
              <a:rPr lang="en-US" altLang="zh-TW" sz="2200" dirty="0"/>
              <a:t>20</a:t>
            </a:r>
            <a:r>
              <a:rPr lang="zh-TW" altLang="en-US" sz="2200" dirty="0"/>
              <a:t>人才能申請開課。</a:t>
            </a:r>
          </a:p>
        </p:txBody>
      </p:sp>
      <p:sp>
        <p:nvSpPr>
          <p:cNvPr id="6" name="文字方塊 5">
            <a:hlinkClick r:id="rId2"/>
            <a:extLst>
              <a:ext uri="{FF2B5EF4-FFF2-40B4-BE49-F238E27FC236}">
                <a16:creationId xmlns:a16="http://schemas.microsoft.com/office/drawing/2014/main" id="{9175533F-8F70-275C-2923-3AC1E801FFBD}"/>
              </a:ext>
            </a:extLst>
          </p:cNvPr>
          <p:cNvSpPr txBox="1"/>
          <p:nvPr/>
        </p:nvSpPr>
        <p:spPr>
          <a:xfrm flipH="1">
            <a:off x="4768887" y="3796607"/>
            <a:ext cx="25453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>
                <a:solidFill>
                  <a:schemeClr val="bg1"/>
                </a:solidFill>
                <a:highlight>
                  <a:srgbClr val="00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宣導場次申請表</a:t>
            </a:r>
          </a:p>
        </p:txBody>
      </p:sp>
    </p:spTree>
    <p:extLst>
      <p:ext uri="{BB962C8B-B14F-4D97-AF65-F5344CB8AC3E}">
        <p14:creationId xmlns:p14="http://schemas.microsoft.com/office/powerpoint/2010/main" val="110433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5E844-E81C-EABC-D353-F9535FEA7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4A66316-6DBD-0283-D96D-7F621EE3FE3B}"/>
              </a:ext>
            </a:extLst>
          </p:cNvPr>
          <p:cNvSpPr txBox="1"/>
          <p:nvPr/>
        </p:nvSpPr>
        <p:spPr>
          <a:xfrm>
            <a:off x="1275987" y="1859339"/>
            <a:ext cx="96400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6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藥師執行流程</a:t>
            </a:r>
            <a:endParaRPr lang="en-US" altLang="zh-TW" sz="6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6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6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</a:t>
            </a:r>
          </a:p>
        </p:txBody>
      </p:sp>
    </p:spTree>
    <p:extLst>
      <p:ext uri="{BB962C8B-B14F-4D97-AF65-F5344CB8AC3E}">
        <p14:creationId xmlns:p14="http://schemas.microsoft.com/office/powerpoint/2010/main" val="3027646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2" name="投影片編號版面配置區 2">
            <a:extLst>
              <a:ext uri="{FF2B5EF4-FFF2-40B4-BE49-F238E27FC236}">
                <a16:creationId xmlns:a16="http://schemas.microsoft.com/office/drawing/2014/main" id="{DEC90CBA-71A1-1C0D-2B09-6F9E3725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77000"/>
            <a:ext cx="2743200" cy="35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36D458-68F1-41EF-943D-11DC6DF9675F}" type="slidenum">
              <a:rPr lang="en-US" altLang="zh-TW" sz="2000">
                <a:solidFill>
                  <a:srgbClr val="898989"/>
                </a:solidFill>
                <a:latin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zh-TW" sz="2000">
              <a:solidFill>
                <a:srgbClr val="898989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01" name="Phase1Label"/>
          <p:cNvSpPr/>
          <p:nvPr/>
        </p:nvSpPr>
        <p:spPr>
          <a:xfrm>
            <a:off x="737891" y="495758"/>
            <a:ext cx="1426392" cy="457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申請作業</a:t>
            </a:r>
          </a:p>
        </p:txBody>
      </p:sp>
      <p:sp>
        <p:nvSpPr>
          <p:cNvPr id="202" name="Step1"/>
          <p:cNvSpPr/>
          <p:nvPr/>
        </p:nvSpPr>
        <p:spPr>
          <a:xfrm>
            <a:off x="4742220" y="310473"/>
            <a:ext cx="2155448" cy="457200"/>
          </a:xfrm>
          <a:prstGeom prst="roundRect">
            <a:avLst/>
          </a:prstGeom>
          <a:solidFill>
            <a:srgbClr val="163D5C"/>
          </a:solidFill>
          <a:ln w="12700">
            <a:solidFill>
              <a:srgbClr val="2CB5A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單位申請場次</a:t>
            </a:r>
          </a:p>
        </p:txBody>
      </p:sp>
      <p:cxnSp>
        <p:nvCxnSpPr>
          <p:cNvPr id="203" name="Arrow 203"/>
          <p:cNvCxnSpPr>
            <a:cxnSpLocks/>
            <a:stCxn id="202" idx="2"/>
            <a:endCxn id="204" idx="0"/>
          </p:cNvCxnSpPr>
          <p:nvPr/>
        </p:nvCxnSpPr>
        <p:spPr>
          <a:xfrm>
            <a:off x="5819944" y="767673"/>
            <a:ext cx="0" cy="39775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 w="med" len="med"/>
          </a:ln>
        </p:spPr>
      </p:cxnSp>
      <p:sp>
        <p:nvSpPr>
          <p:cNvPr id="204" name="Step2"/>
          <p:cNvSpPr/>
          <p:nvPr/>
        </p:nvSpPr>
        <p:spPr>
          <a:xfrm>
            <a:off x="3561376" y="1165431"/>
            <a:ext cx="4517136" cy="1032153"/>
          </a:xfrm>
          <a:prstGeom prst="roundRect">
            <a:avLst/>
          </a:prstGeom>
          <a:solidFill>
            <a:srgbClr val="163D5C"/>
          </a:solidFill>
          <a:ln w="12700">
            <a:solidFill>
              <a:srgbClr val="2CB5A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公會安排場次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依講師執業地點優先媒合講師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並與講師確認物資寄送方式</a:t>
            </a:r>
          </a:p>
        </p:txBody>
      </p:sp>
      <p:cxnSp>
        <p:nvCxnSpPr>
          <p:cNvPr id="205" name="Arrow 205"/>
          <p:cNvCxnSpPr>
            <a:cxnSpLocks/>
            <a:stCxn id="204" idx="2"/>
            <a:endCxn id="206" idx="0"/>
          </p:cNvCxnSpPr>
          <p:nvPr/>
        </p:nvCxnSpPr>
        <p:spPr>
          <a:xfrm>
            <a:off x="5819944" y="2197584"/>
            <a:ext cx="0" cy="45176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 w="med" len="med"/>
          </a:ln>
        </p:spPr>
      </p:cxnSp>
      <p:sp>
        <p:nvSpPr>
          <p:cNvPr id="206" name="Step3"/>
          <p:cNvSpPr/>
          <p:nvPr/>
        </p:nvSpPr>
        <p:spPr>
          <a:xfrm>
            <a:off x="2862072" y="2649344"/>
            <a:ext cx="5915744" cy="510112"/>
          </a:xfrm>
          <a:prstGeom prst="roundRect">
            <a:avLst/>
          </a:prstGeom>
          <a:solidFill>
            <a:srgbClr val="163D5C"/>
          </a:solidFill>
          <a:ln w="12700">
            <a:solidFill>
              <a:srgbClr val="2CB5A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公會在宣導前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7~14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天寄送物資給藥師</a:t>
            </a:r>
          </a:p>
        </p:txBody>
      </p:sp>
      <p:sp>
        <p:nvSpPr>
          <p:cNvPr id="207" name="Phase2Label"/>
          <p:cNvSpPr/>
          <p:nvPr/>
        </p:nvSpPr>
        <p:spPr>
          <a:xfrm>
            <a:off x="736278" y="3568244"/>
            <a:ext cx="1907691" cy="4191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講師事前準備</a:t>
            </a:r>
          </a:p>
        </p:txBody>
      </p:sp>
      <p:sp>
        <p:nvSpPr>
          <p:cNvPr id="208" name="PrepInfo"/>
          <p:cNvSpPr/>
          <p:nvPr/>
        </p:nvSpPr>
        <p:spPr>
          <a:xfrm>
            <a:off x="709715" y="4534573"/>
            <a:ext cx="10772567" cy="1893936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F0C75E"/>
            </a:solidFill>
          </a:ln>
        </p:spPr>
        <p:txBody>
          <a:bodyPr wrap="square" lIns="54000" tIns="36000" rIns="54000" bIns="36000" anchor="ctr"/>
          <a:lstStyle/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確認物資內容：</a:t>
            </a: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場次相關資訊及說明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紅布條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前後測問卷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學員簽到表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成果回報表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領據</a:t>
            </a:r>
            <a:endParaRPr lang="en-US" altLang="zh-TW" sz="2000" b="1" dirty="0">
              <a:solidFill>
                <a:schemeClr val="bg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① 聯絡宣導單位確認相關細節（包含：時間、地點、場地、設備、對象、人數、 特別事項）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② 詳讀紙本資料內注意事項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③ 下載適用於宣導對象之教案檔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④ 熟悉前後測問卷，並將前後測問卷題目帶入教案中宣導</a:t>
            </a:r>
          </a:p>
        </p:txBody>
      </p:sp>
      <p:sp>
        <p:nvSpPr>
          <p:cNvPr id="15368" name="Step3">
            <a:extLst>
              <a:ext uri="{FF2B5EF4-FFF2-40B4-BE49-F238E27FC236}">
                <a16:creationId xmlns:a16="http://schemas.microsoft.com/office/drawing/2014/main" id="{96AA17AA-0FB4-F8B8-A77A-4BB0D5712C02}"/>
              </a:ext>
            </a:extLst>
          </p:cNvPr>
          <p:cNvSpPr/>
          <p:nvPr/>
        </p:nvSpPr>
        <p:spPr>
          <a:xfrm>
            <a:off x="4927910" y="3530144"/>
            <a:ext cx="2336179" cy="457200"/>
          </a:xfrm>
          <a:prstGeom prst="roundRect">
            <a:avLst/>
          </a:prstGeom>
          <a:solidFill>
            <a:srgbClr val="163D5C"/>
          </a:solidFill>
          <a:ln w="12700">
            <a:solidFill>
              <a:srgbClr val="2CB5A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藥師收到物資</a:t>
            </a:r>
          </a:p>
        </p:txBody>
      </p:sp>
      <p:cxnSp>
        <p:nvCxnSpPr>
          <p:cNvPr id="15439" name="Arrow 205">
            <a:extLst>
              <a:ext uri="{FF2B5EF4-FFF2-40B4-BE49-F238E27FC236}">
                <a16:creationId xmlns:a16="http://schemas.microsoft.com/office/drawing/2014/main" id="{3C82C63E-39AA-31F3-2449-F547F14AF503}"/>
              </a:ext>
            </a:extLst>
          </p:cNvPr>
          <p:cNvCxnSpPr>
            <a:cxnSpLocks/>
            <a:stCxn id="15368" idx="2"/>
            <a:endCxn id="208" idx="0"/>
          </p:cNvCxnSpPr>
          <p:nvPr/>
        </p:nvCxnSpPr>
        <p:spPr>
          <a:xfrm flipH="1">
            <a:off x="6095999" y="3987344"/>
            <a:ext cx="1" cy="547229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551030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DEC7A-5D0D-5CDB-5BB7-9B6AF2EA8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2" name="投影片編號版面配置區 2">
            <a:extLst>
              <a:ext uri="{FF2B5EF4-FFF2-40B4-BE49-F238E27FC236}">
                <a16:creationId xmlns:a16="http://schemas.microsoft.com/office/drawing/2014/main" id="{32D4F62E-68C2-7E64-12C4-E4D876F9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77000"/>
            <a:ext cx="2743200" cy="35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36D458-68F1-41EF-943D-11DC6DF9675F}" type="slidenum">
              <a:rPr lang="en-US" altLang="zh-TW" sz="1200">
                <a:solidFill>
                  <a:srgbClr val="898989"/>
                </a:solidFill>
                <a:latin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200">
              <a:solidFill>
                <a:srgbClr val="898989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10" name="Pre0">
            <a:extLst>
              <a:ext uri="{FF2B5EF4-FFF2-40B4-BE49-F238E27FC236}">
                <a16:creationId xmlns:a16="http://schemas.microsoft.com/office/drawing/2014/main" id="{31BB42EF-CD98-DA6F-8914-E60C98ECE855}"/>
              </a:ext>
            </a:extLst>
          </p:cNvPr>
          <p:cNvSpPr/>
          <p:nvPr/>
        </p:nvSpPr>
        <p:spPr>
          <a:xfrm>
            <a:off x="381450" y="1428041"/>
            <a:ext cx="2553255" cy="541042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提早至少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15分鐘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到達</a:t>
            </a:r>
          </a:p>
        </p:txBody>
      </p:sp>
      <p:cxnSp>
        <p:nvCxnSpPr>
          <p:cNvPr id="211" name="Arrow 211">
            <a:extLst>
              <a:ext uri="{FF2B5EF4-FFF2-40B4-BE49-F238E27FC236}">
                <a16:creationId xmlns:a16="http://schemas.microsoft.com/office/drawing/2014/main" id="{F1F1E07E-4363-AE97-1DE7-DE7FE66E11A3}"/>
              </a:ext>
            </a:extLst>
          </p:cNvPr>
          <p:cNvCxnSpPr>
            <a:cxnSpLocks/>
            <a:stCxn id="210" idx="3"/>
            <a:endCxn id="212" idx="1"/>
          </p:cNvCxnSpPr>
          <p:nvPr/>
        </p:nvCxnSpPr>
        <p:spPr>
          <a:xfrm flipV="1">
            <a:off x="2934705" y="1690085"/>
            <a:ext cx="527141" cy="8477"/>
          </a:xfrm>
          <a:prstGeom prst="straightConnector1">
            <a:avLst/>
          </a:prstGeom>
          <a:ln w="76200">
            <a:solidFill>
              <a:srgbClr val="FFC000"/>
            </a:solidFill>
            <a:tailEnd type="triangle" w="med" len="med"/>
          </a:ln>
        </p:spPr>
      </p:cxnSp>
      <p:sp>
        <p:nvSpPr>
          <p:cNvPr id="212" name="Pre1">
            <a:extLst>
              <a:ext uri="{FF2B5EF4-FFF2-40B4-BE49-F238E27FC236}">
                <a16:creationId xmlns:a16="http://schemas.microsoft.com/office/drawing/2014/main" id="{A87690D3-9B63-6359-1962-3D1294502077}"/>
              </a:ext>
            </a:extLst>
          </p:cNvPr>
          <p:cNvSpPr/>
          <p:nvPr/>
        </p:nvSpPr>
        <p:spPr>
          <a:xfrm>
            <a:off x="3461846" y="1366276"/>
            <a:ext cx="2488419" cy="647618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場地佈置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紅布條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測試電腦及投影機</a:t>
            </a:r>
          </a:p>
        </p:txBody>
      </p:sp>
      <p:cxnSp>
        <p:nvCxnSpPr>
          <p:cNvPr id="213" name="Arrow 213">
            <a:extLst>
              <a:ext uri="{FF2B5EF4-FFF2-40B4-BE49-F238E27FC236}">
                <a16:creationId xmlns:a16="http://schemas.microsoft.com/office/drawing/2014/main" id="{D161A9A3-8BBB-99BB-35C6-40CFE804B7B8}"/>
              </a:ext>
            </a:extLst>
          </p:cNvPr>
          <p:cNvCxnSpPr>
            <a:cxnSpLocks/>
            <a:stCxn id="212" idx="3"/>
            <a:endCxn id="214" idx="1"/>
          </p:cNvCxnSpPr>
          <p:nvPr/>
        </p:nvCxnSpPr>
        <p:spPr>
          <a:xfrm>
            <a:off x="5950265" y="1690085"/>
            <a:ext cx="527142" cy="1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 w="med" len="med"/>
          </a:ln>
        </p:spPr>
      </p:cxnSp>
      <p:sp>
        <p:nvSpPr>
          <p:cNvPr id="214" name="Pre2">
            <a:extLst>
              <a:ext uri="{FF2B5EF4-FFF2-40B4-BE49-F238E27FC236}">
                <a16:creationId xmlns:a16="http://schemas.microsoft.com/office/drawing/2014/main" id="{E2D8A503-16A0-DF91-9BEC-9C63CD938C29}"/>
              </a:ext>
            </a:extLst>
          </p:cNvPr>
          <p:cNvSpPr/>
          <p:nvPr/>
        </p:nvSpPr>
        <p:spPr>
          <a:xfrm>
            <a:off x="6477407" y="912787"/>
            <a:ext cx="5333143" cy="1554597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請承辦單位人員協助於宣導中拍照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講師＋紅布條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必拍的主題，每個主題至少拍兩張備用，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照片內容包含：主題投影片＋講師＋學員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勿拍到學員正面</a:t>
            </a:r>
          </a:p>
        </p:txBody>
      </p:sp>
      <p:sp>
        <p:nvSpPr>
          <p:cNvPr id="216" name="Pre3">
            <a:extLst>
              <a:ext uri="{FF2B5EF4-FFF2-40B4-BE49-F238E27FC236}">
                <a16:creationId xmlns:a16="http://schemas.microsoft.com/office/drawing/2014/main" id="{067D3265-8486-BE40-C946-F7D694F8C97E}"/>
              </a:ext>
            </a:extLst>
          </p:cNvPr>
          <p:cNvSpPr/>
          <p:nvPr/>
        </p:nvSpPr>
        <p:spPr>
          <a:xfrm>
            <a:off x="4109037" y="3001155"/>
            <a:ext cx="3321250" cy="693429"/>
          </a:xfrm>
          <a:prstGeom prst="roundRect">
            <a:avLst/>
          </a:prstGeom>
          <a:solidFill>
            <a:schemeClr val="accent1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學員簽到表簽名</a:t>
            </a:r>
          </a:p>
        </p:txBody>
      </p:sp>
      <p:sp>
        <p:nvSpPr>
          <p:cNvPr id="217" name="BranchLabel">
            <a:extLst>
              <a:ext uri="{FF2B5EF4-FFF2-40B4-BE49-F238E27FC236}">
                <a16:creationId xmlns:a16="http://schemas.microsoft.com/office/drawing/2014/main" id="{35AB6FE1-66D0-914D-4581-80CF5E4B931D}"/>
              </a:ext>
            </a:extLst>
          </p:cNvPr>
          <p:cNvSpPr/>
          <p:nvPr/>
        </p:nvSpPr>
        <p:spPr>
          <a:xfrm>
            <a:off x="424018" y="4736772"/>
            <a:ext cx="1508518" cy="736600"/>
          </a:xfrm>
          <a:prstGeom prst="roundRect">
            <a:avLst/>
          </a:prstGeom>
          <a:solidFill>
            <a:srgbClr val="002060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活動進行</a:t>
            </a:r>
          </a:p>
          <a:p>
            <a:pPr algn="ctr">
              <a:buNone/>
            </a:pP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依問卷分流</a:t>
            </a:r>
          </a:p>
        </p:txBody>
      </p:sp>
      <p:sp>
        <p:nvSpPr>
          <p:cNvPr id="218" name="PathALabel">
            <a:extLst>
              <a:ext uri="{FF2B5EF4-FFF2-40B4-BE49-F238E27FC236}">
                <a16:creationId xmlns:a16="http://schemas.microsoft.com/office/drawing/2014/main" id="{7B4D61AB-5189-A44F-01A7-A26FE115ECB3}"/>
              </a:ext>
            </a:extLst>
          </p:cNvPr>
          <p:cNvSpPr/>
          <p:nvPr/>
        </p:nvSpPr>
        <p:spPr>
          <a:xfrm>
            <a:off x="2317434" y="4564124"/>
            <a:ext cx="942687" cy="3048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有問卷</a:t>
            </a:r>
          </a:p>
        </p:txBody>
      </p:sp>
      <p:sp>
        <p:nvSpPr>
          <p:cNvPr id="219" name="PathA0">
            <a:extLst>
              <a:ext uri="{FF2B5EF4-FFF2-40B4-BE49-F238E27FC236}">
                <a16:creationId xmlns:a16="http://schemas.microsoft.com/office/drawing/2014/main" id="{46FB50FB-755D-683A-6023-4143AD52E365}"/>
              </a:ext>
            </a:extLst>
          </p:cNvPr>
          <p:cNvSpPr/>
          <p:nvPr/>
        </p:nvSpPr>
        <p:spPr>
          <a:xfrm>
            <a:off x="3503941" y="4530199"/>
            <a:ext cx="1270000" cy="358896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前測問卷</a:t>
            </a:r>
          </a:p>
        </p:txBody>
      </p:sp>
      <p:cxnSp>
        <p:nvCxnSpPr>
          <p:cNvPr id="220" name="Arrow 220">
            <a:extLst>
              <a:ext uri="{FF2B5EF4-FFF2-40B4-BE49-F238E27FC236}">
                <a16:creationId xmlns:a16="http://schemas.microsoft.com/office/drawing/2014/main" id="{85B54D04-34EF-05CF-40C8-35C584E2EF2F}"/>
              </a:ext>
            </a:extLst>
          </p:cNvPr>
          <p:cNvCxnSpPr>
            <a:cxnSpLocks/>
            <a:stCxn id="219" idx="3"/>
            <a:endCxn id="221" idx="1"/>
          </p:cNvCxnSpPr>
          <p:nvPr/>
        </p:nvCxnSpPr>
        <p:spPr>
          <a:xfrm>
            <a:off x="4773941" y="4709647"/>
            <a:ext cx="201798" cy="687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sp>
        <p:nvSpPr>
          <p:cNvPr id="221" name="PathA1">
            <a:extLst>
              <a:ext uri="{FF2B5EF4-FFF2-40B4-BE49-F238E27FC236}">
                <a16:creationId xmlns:a16="http://schemas.microsoft.com/office/drawing/2014/main" id="{45B8C478-EDAC-92F5-3F35-BE8AF3849925}"/>
              </a:ext>
            </a:extLst>
          </p:cNvPr>
          <p:cNvSpPr/>
          <p:nvPr/>
        </p:nvSpPr>
        <p:spPr>
          <a:xfrm>
            <a:off x="4975739" y="4406739"/>
            <a:ext cx="1493032" cy="619570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</a:t>
            </a:r>
          </a:p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30分鐘</a:t>
            </a:r>
          </a:p>
        </p:txBody>
      </p:sp>
      <p:cxnSp>
        <p:nvCxnSpPr>
          <p:cNvPr id="222" name="Arrow 222">
            <a:extLst>
              <a:ext uri="{FF2B5EF4-FFF2-40B4-BE49-F238E27FC236}">
                <a16:creationId xmlns:a16="http://schemas.microsoft.com/office/drawing/2014/main" id="{074791DB-4163-70F1-56D1-101177E44A86}"/>
              </a:ext>
            </a:extLst>
          </p:cNvPr>
          <p:cNvCxnSpPr>
            <a:cxnSpLocks/>
            <a:stCxn id="221" idx="3"/>
            <a:endCxn id="15364" idx="1"/>
          </p:cNvCxnSpPr>
          <p:nvPr/>
        </p:nvCxnSpPr>
        <p:spPr>
          <a:xfrm>
            <a:off x="6468771" y="4716524"/>
            <a:ext cx="319472" cy="374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sp>
        <p:nvSpPr>
          <p:cNvPr id="223" name="PathA2">
            <a:extLst>
              <a:ext uri="{FF2B5EF4-FFF2-40B4-BE49-F238E27FC236}">
                <a16:creationId xmlns:a16="http://schemas.microsoft.com/office/drawing/2014/main" id="{7B4CEBF4-5EA1-DD80-6799-67435FA61B34}"/>
              </a:ext>
            </a:extLst>
          </p:cNvPr>
          <p:cNvSpPr/>
          <p:nvPr/>
        </p:nvSpPr>
        <p:spPr>
          <a:xfrm>
            <a:off x="8320976" y="4541355"/>
            <a:ext cx="1270000" cy="358896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後測問卷</a:t>
            </a:r>
          </a:p>
        </p:txBody>
      </p:sp>
      <p:cxnSp>
        <p:nvCxnSpPr>
          <p:cNvPr id="224" name="Arrow 224">
            <a:extLst>
              <a:ext uri="{FF2B5EF4-FFF2-40B4-BE49-F238E27FC236}">
                <a16:creationId xmlns:a16="http://schemas.microsoft.com/office/drawing/2014/main" id="{760DCC5D-0B81-A8FA-EE04-9E11AA2A6058}"/>
              </a:ext>
            </a:extLst>
          </p:cNvPr>
          <p:cNvCxnSpPr>
            <a:cxnSpLocks/>
            <a:stCxn id="15364" idx="3"/>
            <a:endCxn id="223" idx="1"/>
          </p:cNvCxnSpPr>
          <p:nvPr/>
        </p:nvCxnSpPr>
        <p:spPr>
          <a:xfrm>
            <a:off x="8058243" y="4720268"/>
            <a:ext cx="262733" cy="53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sp>
        <p:nvSpPr>
          <p:cNvPr id="228" name="PathBLabel">
            <a:extLst>
              <a:ext uri="{FF2B5EF4-FFF2-40B4-BE49-F238E27FC236}">
                <a16:creationId xmlns:a16="http://schemas.microsoft.com/office/drawing/2014/main" id="{F1DC5FF3-1CFD-7A3C-5E0D-4A3C680B0BDA}"/>
              </a:ext>
            </a:extLst>
          </p:cNvPr>
          <p:cNvSpPr/>
          <p:nvPr/>
        </p:nvSpPr>
        <p:spPr>
          <a:xfrm>
            <a:off x="2299648" y="5320972"/>
            <a:ext cx="942687" cy="3048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無問卷</a:t>
            </a:r>
          </a:p>
        </p:txBody>
      </p:sp>
      <p:sp>
        <p:nvSpPr>
          <p:cNvPr id="229" name="PathB0">
            <a:extLst>
              <a:ext uri="{FF2B5EF4-FFF2-40B4-BE49-F238E27FC236}">
                <a16:creationId xmlns:a16="http://schemas.microsoft.com/office/drawing/2014/main" id="{ED9FAD6F-E1DB-5DB3-B476-061562E7E1A9}"/>
              </a:ext>
            </a:extLst>
          </p:cNvPr>
          <p:cNvSpPr/>
          <p:nvPr/>
        </p:nvSpPr>
        <p:spPr>
          <a:xfrm>
            <a:off x="4975739" y="5155908"/>
            <a:ext cx="1493032" cy="619570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zh-TW" sz="2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0" name="Arrow 230">
            <a:extLst>
              <a:ext uri="{FF2B5EF4-FFF2-40B4-BE49-F238E27FC236}">
                <a16:creationId xmlns:a16="http://schemas.microsoft.com/office/drawing/2014/main" id="{EBFAB5A4-1EDB-5301-9EC2-E0EF109CCCE5}"/>
              </a:ext>
            </a:extLst>
          </p:cNvPr>
          <p:cNvCxnSpPr>
            <a:cxnSpLocks/>
            <a:stCxn id="229" idx="3"/>
            <a:endCxn id="231" idx="1"/>
          </p:cNvCxnSpPr>
          <p:nvPr/>
        </p:nvCxnSpPr>
        <p:spPr>
          <a:xfrm>
            <a:off x="6468771" y="5465693"/>
            <a:ext cx="281646" cy="767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sp>
        <p:nvSpPr>
          <p:cNvPr id="231" name="PathB1">
            <a:extLst>
              <a:ext uri="{FF2B5EF4-FFF2-40B4-BE49-F238E27FC236}">
                <a16:creationId xmlns:a16="http://schemas.microsoft.com/office/drawing/2014/main" id="{C798D027-333B-F4CC-56CB-79AB06815E2A}"/>
              </a:ext>
            </a:extLst>
          </p:cNvPr>
          <p:cNvSpPr/>
          <p:nvPr/>
        </p:nvSpPr>
        <p:spPr>
          <a:xfrm>
            <a:off x="6750417" y="5320972"/>
            <a:ext cx="1270000" cy="304800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有獎徵答</a:t>
            </a:r>
          </a:p>
        </p:txBody>
      </p:sp>
      <p:cxnSp>
        <p:nvCxnSpPr>
          <p:cNvPr id="232" name="Arrow 232">
            <a:extLst>
              <a:ext uri="{FF2B5EF4-FFF2-40B4-BE49-F238E27FC236}">
                <a16:creationId xmlns:a16="http://schemas.microsoft.com/office/drawing/2014/main" id="{91876336-4C0C-EA6B-ACED-71E790547F85}"/>
              </a:ext>
            </a:extLst>
          </p:cNvPr>
          <p:cNvCxnSpPr>
            <a:cxnSpLocks/>
            <a:stCxn id="217" idx="3"/>
            <a:endCxn id="218" idx="1"/>
          </p:cNvCxnSpPr>
          <p:nvPr/>
        </p:nvCxnSpPr>
        <p:spPr>
          <a:xfrm flipV="1">
            <a:off x="1932536" y="4716524"/>
            <a:ext cx="384898" cy="38854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cxnSp>
        <p:nvCxnSpPr>
          <p:cNvPr id="233" name="Arrow 233">
            <a:extLst>
              <a:ext uri="{FF2B5EF4-FFF2-40B4-BE49-F238E27FC236}">
                <a16:creationId xmlns:a16="http://schemas.microsoft.com/office/drawing/2014/main" id="{C56E5762-30A6-B874-FE32-95960639AEA5}"/>
              </a:ext>
            </a:extLst>
          </p:cNvPr>
          <p:cNvCxnSpPr>
            <a:cxnSpLocks/>
            <a:stCxn id="217" idx="3"/>
            <a:endCxn id="228" idx="1"/>
          </p:cNvCxnSpPr>
          <p:nvPr/>
        </p:nvCxnSpPr>
        <p:spPr>
          <a:xfrm>
            <a:off x="1932536" y="5105072"/>
            <a:ext cx="367112" cy="36830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cxnSp>
        <p:nvCxnSpPr>
          <p:cNvPr id="15384" name="Arrow 220">
            <a:extLst>
              <a:ext uri="{FF2B5EF4-FFF2-40B4-BE49-F238E27FC236}">
                <a16:creationId xmlns:a16="http://schemas.microsoft.com/office/drawing/2014/main" id="{B0D1562F-6350-7A3C-8091-9F423F2AC816}"/>
              </a:ext>
            </a:extLst>
          </p:cNvPr>
          <p:cNvCxnSpPr>
            <a:cxnSpLocks/>
            <a:stCxn id="218" idx="3"/>
            <a:endCxn id="219" idx="1"/>
          </p:cNvCxnSpPr>
          <p:nvPr/>
        </p:nvCxnSpPr>
        <p:spPr>
          <a:xfrm flipV="1">
            <a:off x="3260121" y="4709647"/>
            <a:ext cx="243820" cy="687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cxnSp>
        <p:nvCxnSpPr>
          <p:cNvPr id="15391" name="Arrow 220">
            <a:extLst>
              <a:ext uri="{FF2B5EF4-FFF2-40B4-BE49-F238E27FC236}">
                <a16:creationId xmlns:a16="http://schemas.microsoft.com/office/drawing/2014/main" id="{AD62AA87-7D2C-E8E4-4534-42D0C5EE0E27}"/>
              </a:ext>
            </a:extLst>
          </p:cNvPr>
          <p:cNvCxnSpPr>
            <a:cxnSpLocks/>
            <a:stCxn id="228" idx="3"/>
            <a:endCxn id="229" idx="1"/>
          </p:cNvCxnSpPr>
          <p:nvPr/>
        </p:nvCxnSpPr>
        <p:spPr>
          <a:xfrm flipV="1">
            <a:off x="3242335" y="5465693"/>
            <a:ext cx="1733404" cy="767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sp>
        <p:nvSpPr>
          <p:cNvPr id="15364" name="PathB1">
            <a:extLst>
              <a:ext uri="{FF2B5EF4-FFF2-40B4-BE49-F238E27FC236}">
                <a16:creationId xmlns:a16="http://schemas.microsoft.com/office/drawing/2014/main" id="{2E750DE5-2FC6-436B-4DFD-9B4D7A24D68D}"/>
              </a:ext>
            </a:extLst>
          </p:cNvPr>
          <p:cNvSpPr/>
          <p:nvPr/>
        </p:nvSpPr>
        <p:spPr>
          <a:xfrm>
            <a:off x="6788243" y="4567868"/>
            <a:ext cx="1270000" cy="304800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有獎徵答</a:t>
            </a:r>
          </a:p>
        </p:txBody>
      </p:sp>
      <p:sp>
        <p:nvSpPr>
          <p:cNvPr id="28" name="PathA1">
            <a:extLst>
              <a:ext uri="{FF2B5EF4-FFF2-40B4-BE49-F238E27FC236}">
                <a16:creationId xmlns:a16="http://schemas.microsoft.com/office/drawing/2014/main" id="{8731695F-3876-9140-8EDD-60845EB3E160}"/>
              </a:ext>
            </a:extLst>
          </p:cNvPr>
          <p:cNvSpPr/>
          <p:nvPr/>
        </p:nvSpPr>
        <p:spPr>
          <a:xfrm>
            <a:off x="9982200" y="4084244"/>
            <a:ext cx="2119883" cy="2041656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完成後物資收回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紅布條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學員簽到表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前後測問卷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確認照片內容</a:t>
            </a:r>
            <a:endParaRPr 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43" name="Arrow 224">
            <a:extLst>
              <a:ext uri="{FF2B5EF4-FFF2-40B4-BE49-F238E27FC236}">
                <a16:creationId xmlns:a16="http://schemas.microsoft.com/office/drawing/2014/main" id="{6D8A5BA4-D61F-F488-8097-3C376AE7FCD1}"/>
              </a:ext>
            </a:extLst>
          </p:cNvPr>
          <p:cNvCxnSpPr>
            <a:cxnSpLocks/>
            <a:stCxn id="223" idx="3"/>
          </p:cNvCxnSpPr>
          <p:nvPr/>
        </p:nvCxnSpPr>
        <p:spPr>
          <a:xfrm flipV="1">
            <a:off x="9590976" y="4716524"/>
            <a:ext cx="429324" cy="427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cxnSp>
        <p:nvCxnSpPr>
          <p:cNvPr id="246" name="Arrow 224">
            <a:extLst>
              <a:ext uri="{FF2B5EF4-FFF2-40B4-BE49-F238E27FC236}">
                <a16:creationId xmlns:a16="http://schemas.microsoft.com/office/drawing/2014/main" id="{F4EF0344-D4F9-1217-D398-85418866EBF4}"/>
              </a:ext>
            </a:extLst>
          </p:cNvPr>
          <p:cNvCxnSpPr>
            <a:cxnSpLocks/>
            <a:stCxn id="231" idx="3"/>
          </p:cNvCxnSpPr>
          <p:nvPr/>
        </p:nvCxnSpPr>
        <p:spPr>
          <a:xfrm>
            <a:off x="8020417" y="5473372"/>
            <a:ext cx="1999883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med" len="med"/>
          </a:ln>
        </p:spPr>
      </p:cxnSp>
      <p:cxnSp>
        <p:nvCxnSpPr>
          <p:cNvPr id="15379" name="接點: 肘形 15378">
            <a:extLst>
              <a:ext uri="{FF2B5EF4-FFF2-40B4-BE49-F238E27FC236}">
                <a16:creationId xmlns:a16="http://schemas.microsoft.com/office/drawing/2014/main" id="{FCD611FF-E03E-9072-2C9D-B98F4A6BF015}"/>
              </a:ext>
            </a:extLst>
          </p:cNvPr>
          <p:cNvCxnSpPr/>
          <p:nvPr/>
        </p:nvCxnSpPr>
        <p:spPr>
          <a:xfrm>
            <a:off x="7081897" y="804102"/>
            <a:ext cx="47480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1" name="Phase1Label">
            <a:extLst>
              <a:ext uri="{FF2B5EF4-FFF2-40B4-BE49-F238E27FC236}">
                <a16:creationId xmlns:a16="http://schemas.microsoft.com/office/drawing/2014/main" id="{86920EAB-2174-5673-9B45-6B91D240334F}"/>
              </a:ext>
            </a:extLst>
          </p:cNvPr>
          <p:cNvSpPr/>
          <p:nvPr/>
        </p:nvSpPr>
        <p:spPr>
          <a:xfrm>
            <a:off x="737891" y="486614"/>
            <a:ext cx="1426392" cy="457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當日流程</a:t>
            </a:r>
          </a:p>
        </p:txBody>
      </p:sp>
    </p:spTree>
    <p:extLst>
      <p:ext uri="{BB962C8B-B14F-4D97-AF65-F5344CB8AC3E}">
        <p14:creationId xmlns:p14="http://schemas.microsoft.com/office/powerpoint/2010/main" val="84868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2AED29-B770-9F36-1681-F13A6F8D8C00}"/>
              </a:ext>
            </a:extLst>
          </p:cNvPr>
          <p:cNvSpPr txBox="1"/>
          <p:nvPr/>
        </p:nvSpPr>
        <p:spPr>
          <a:xfrm>
            <a:off x="1275987" y="2875002"/>
            <a:ext cx="96400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6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教案與問卷說明</a:t>
            </a:r>
            <a:endParaRPr lang="en-US" altLang="zh-TW" sz="6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67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A3A0D35-2694-0D4A-EA07-AD67CA8BE7A1}"/>
              </a:ext>
            </a:extLst>
          </p:cNvPr>
          <p:cNvSpPr txBox="1"/>
          <p:nvPr/>
        </p:nvSpPr>
        <p:spPr>
          <a:xfrm>
            <a:off x="1470660" y="2659558"/>
            <a:ext cx="925068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114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年度計畫案成果報告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2800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請搜尋新北藥事照護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32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5D1F0-2D83-9E63-4DE4-8366F1B77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77F6BE85-EF67-ACBB-2908-C031A39105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96" t="11367" r="8135" b="1506"/>
          <a:stretch>
            <a:fillRect/>
          </a:stretch>
        </p:blipFill>
        <p:spPr>
          <a:xfrm>
            <a:off x="1251023" y="1361257"/>
            <a:ext cx="2814595" cy="2151283"/>
          </a:xfrm>
          <a:prstGeom prst="rect">
            <a:avLst/>
          </a:prstGeom>
        </p:spPr>
      </p:pic>
      <p:pic>
        <p:nvPicPr>
          <p:cNvPr id="5" name="圖片 4">
            <a:hlinkClick r:id="rId4"/>
            <a:extLst>
              <a:ext uri="{FF2B5EF4-FFF2-40B4-BE49-F238E27FC236}">
                <a16:creationId xmlns:a16="http://schemas.microsoft.com/office/drawing/2014/main" id="{B79783B6-D864-F479-9830-B29777E701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232" t="11809" r="8016" b="3048"/>
          <a:stretch>
            <a:fillRect/>
          </a:stretch>
        </p:blipFill>
        <p:spPr>
          <a:xfrm>
            <a:off x="5211822" y="1361257"/>
            <a:ext cx="2897246" cy="2151277"/>
          </a:xfrm>
          <a:prstGeom prst="rect">
            <a:avLst/>
          </a:prstGeom>
        </p:spPr>
      </p:pic>
      <p:pic>
        <p:nvPicPr>
          <p:cNvPr id="9" name="圖片 8">
            <a:hlinkClick r:id="rId6"/>
            <a:extLst>
              <a:ext uri="{FF2B5EF4-FFF2-40B4-BE49-F238E27FC236}">
                <a16:creationId xmlns:a16="http://schemas.microsoft.com/office/drawing/2014/main" id="{2A586ACC-DF95-503F-697F-C95AEF6090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292" t="12639" r="20691" b="4576"/>
          <a:stretch>
            <a:fillRect/>
          </a:stretch>
        </p:blipFill>
        <p:spPr>
          <a:xfrm>
            <a:off x="8874051" y="1361257"/>
            <a:ext cx="2897245" cy="214926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3D608C2-EC17-B5CD-B277-2A221037ED51}"/>
              </a:ext>
            </a:extLst>
          </p:cNvPr>
          <p:cNvSpPr txBox="1"/>
          <p:nvPr/>
        </p:nvSpPr>
        <p:spPr>
          <a:xfrm>
            <a:off x="5924506" y="4234674"/>
            <a:ext cx="1471877" cy="9233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前後測問卷</a:t>
            </a:r>
            <a:r>
              <a:rPr lang="en-US" altLang="zh-TW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</a:p>
          <a:p>
            <a:pPr algn="ctr"/>
            <a:r>
              <a:rPr lang="zh-TW" alt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用藥安全</a:t>
            </a:r>
            <a:endParaRPr lang="en-US" altLang="zh-TW" dirty="0"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altLang="zh-TW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</a:t>
            </a:r>
            <a:r>
              <a:rPr lang="zh-TW" alt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題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44E5178-7276-E9DA-27DB-5D204EBA2212}"/>
              </a:ext>
            </a:extLst>
          </p:cNvPr>
          <p:cNvSpPr txBox="1"/>
          <p:nvPr/>
        </p:nvSpPr>
        <p:spPr>
          <a:xfrm>
            <a:off x="9067188" y="4096175"/>
            <a:ext cx="2510969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前後測問卷</a:t>
            </a:r>
            <a:r>
              <a:rPr lang="en-US" altLang="zh-TW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</a:p>
          <a:p>
            <a:pPr algn="ctr"/>
            <a:r>
              <a:rPr lang="zh-TW" alt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代謝症候群</a:t>
            </a:r>
            <a:r>
              <a:rPr lang="en-US" altLang="zh-TW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</a:t>
            </a:r>
          </a:p>
          <a:p>
            <a:pPr algn="ctr"/>
            <a:r>
              <a:rPr lang="zh-TW" alt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兒童事故傷害防治</a:t>
            </a:r>
            <a:endParaRPr lang="en-US" altLang="zh-TW" dirty="0"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altLang="zh-TW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</a:t>
            </a:r>
            <a:r>
              <a:rPr lang="zh-TW" alt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題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40C005-CBD7-4617-7532-C6F09DEE9BC0}"/>
              </a:ext>
            </a:extLst>
          </p:cNvPr>
          <p:cNvSpPr txBox="1"/>
          <p:nvPr/>
        </p:nvSpPr>
        <p:spPr>
          <a:xfrm>
            <a:off x="1679926" y="4156091"/>
            <a:ext cx="1800492" cy="9233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前後測問卷</a:t>
            </a:r>
            <a:r>
              <a:rPr lang="en-US" altLang="zh-TW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</a:p>
          <a:p>
            <a:pPr algn="ctr"/>
            <a:r>
              <a:rPr lang="zh-TW" altLang="en-US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檳榔危害</a:t>
            </a:r>
            <a:endParaRPr lang="en-US" altLang="zh-TW" dirty="0"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altLang="zh-TW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r>
              <a:rPr lang="zh-TW" altLang="en-US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題</a:t>
            </a:r>
            <a:endParaRPr lang="zh-TW" altLang="en-US" dirty="0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2EFC1B9C-BEF6-A574-5E03-99EF1D6B04F1}"/>
              </a:ext>
            </a:extLst>
          </p:cNvPr>
          <p:cNvSpPr txBox="1"/>
          <p:nvPr/>
        </p:nvSpPr>
        <p:spPr>
          <a:xfrm>
            <a:off x="1758075" y="514342"/>
            <a:ext cx="1800493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簽到表學生版</a:t>
            </a:r>
            <a:endParaRPr lang="zh-TW" altLang="en-US" dirty="0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407BF89E-50E3-CBE4-0607-D5A126EB935A}"/>
              </a:ext>
            </a:extLst>
          </p:cNvPr>
          <p:cNvSpPr txBox="1"/>
          <p:nvPr/>
        </p:nvSpPr>
        <p:spPr>
          <a:xfrm>
            <a:off x="1679925" y="5710460"/>
            <a:ext cx="1800493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成果摘要學生版</a:t>
            </a:r>
            <a:endParaRPr lang="zh-TW" altLang="en-US" dirty="0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93B5FAE0-3B91-9626-C882-925D4B649A38}"/>
              </a:ext>
            </a:extLst>
          </p:cNvPr>
          <p:cNvSpPr txBox="1"/>
          <p:nvPr/>
        </p:nvSpPr>
        <p:spPr>
          <a:xfrm>
            <a:off x="7417396" y="514342"/>
            <a:ext cx="2432075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簽到表銀髮族</a:t>
            </a:r>
            <a:r>
              <a:rPr lang="en-US" altLang="zh-TW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</a:t>
            </a:r>
            <a:r>
              <a:rPr lang="zh-TW" altLang="en-US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民眾</a:t>
            </a:r>
            <a:endParaRPr lang="zh-TW" altLang="en-US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93A978F4-20C0-4945-8693-976C441DC3FD}"/>
              </a:ext>
            </a:extLst>
          </p:cNvPr>
          <p:cNvSpPr txBox="1"/>
          <p:nvPr/>
        </p:nvSpPr>
        <p:spPr>
          <a:xfrm>
            <a:off x="7658013" y="5710460"/>
            <a:ext cx="2432076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成果摘要銀髮族</a:t>
            </a:r>
            <a:r>
              <a:rPr lang="en-US" altLang="zh-TW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</a:t>
            </a:r>
            <a:r>
              <a:rPr lang="zh-TW" altLang="en-US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民眾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2913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9198A89-9112-FB72-01F3-AF7D7B80C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107803"/>
              </p:ext>
            </p:extLst>
          </p:nvPr>
        </p:nvGraphicFramePr>
        <p:xfrm>
          <a:off x="457200" y="914400"/>
          <a:ext cx="11277600" cy="4521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4920">
                  <a:extLst>
                    <a:ext uri="{9D8B030D-6E8A-4147-A177-3AD203B41FA5}">
                      <a16:colId xmlns:a16="http://schemas.microsoft.com/office/drawing/2014/main" val="318553751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420453503"/>
                    </a:ext>
                  </a:extLst>
                </a:gridCol>
                <a:gridCol w="1466088">
                  <a:extLst>
                    <a:ext uri="{9D8B030D-6E8A-4147-A177-3AD203B41FA5}">
                      <a16:colId xmlns:a16="http://schemas.microsoft.com/office/drawing/2014/main" val="661371791"/>
                    </a:ext>
                  </a:extLst>
                </a:gridCol>
                <a:gridCol w="1466088">
                  <a:extLst>
                    <a:ext uri="{9D8B030D-6E8A-4147-A177-3AD203B41FA5}">
                      <a16:colId xmlns:a16="http://schemas.microsoft.com/office/drawing/2014/main" val="854141089"/>
                    </a:ext>
                  </a:extLst>
                </a:gridCol>
                <a:gridCol w="3270504">
                  <a:extLst>
                    <a:ext uri="{9D8B030D-6E8A-4147-A177-3AD203B41FA5}">
                      <a16:colId xmlns:a16="http://schemas.microsoft.com/office/drawing/2014/main" val="33758049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衛教主題</a:t>
                      </a:r>
                    </a:p>
                  </a:txBody>
                  <a:tcPr marL="0" marR="108611" marT="144815" marB="14481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題目全文與選項</a:t>
                      </a:r>
                    </a:p>
                  </a:txBody>
                  <a:tcPr marL="0" marR="108611" marT="144815" marB="14481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前測表現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(正確率/認知度)</a:t>
                      </a:r>
                    </a:p>
                  </a:txBody>
                  <a:tcPr marL="0" marR="108611" marT="144815" marB="14481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後測表現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(正確率/認知度)</a:t>
                      </a:r>
                    </a:p>
                  </a:txBody>
                  <a:tcPr marL="0" marR="108611" marT="144815" marB="144815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統計觀察與數據分析</a:t>
                      </a:r>
                    </a:p>
                  </a:txBody>
                  <a:tcPr marL="0" marR="0" marT="144815" marB="144815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67373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用藥安全</a:t>
                      </a:r>
                    </a:p>
                  </a:txBody>
                  <a:tcPr marL="0" marR="108611" marT="144815" marB="14481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不需看醫師開處方，只須購買時跟藥師問清楚服用方式的藥品，是屬於哪一類？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①處方藥  ②指定藥  ③管制藥品  ④指示藥或成藥</a:t>
                      </a:r>
                    </a:p>
                  </a:txBody>
                  <a:tcPr marL="0" marR="108611" marT="144815" marB="14481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學生：42.36%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銀髮：50.88%</a:t>
                      </a:r>
                    </a:p>
                  </a:txBody>
                  <a:tcPr marL="0" marR="108611" marT="144815" marB="14481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學生：61.11%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銀髮：84.46%</a:t>
                      </a:r>
                    </a:p>
                  </a:txBody>
                  <a:tcPr marL="0" marR="108611" marT="144815" marB="14481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全計畫最顯著知識死角。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學生族群在宣導後仍有近四成答錯，對於藥品分級制度的內化程度最具挑戰性。</a:t>
                      </a:r>
                    </a:p>
                  </a:txBody>
                  <a:tcPr marL="0" marR="0" marT="144815" marB="144815" anchor="ctr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414743"/>
                  </a:ext>
                </a:extLst>
              </a:tr>
            </a:tbl>
          </a:graphicData>
        </a:graphic>
      </p:graphicFrame>
      <p:sp>
        <p:nvSpPr>
          <p:cNvPr id="10" name="Title 10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square" rtlCol="0" anchor="b"/>
          <a:lstStyle/>
          <a:p>
            <a:pPr algn="l">
              <a:buNone/>
            </a:pPr>
            <a:r>
              <a:rPr 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用藥安全 — 藥品分級知識</a:t>
            </a:r>
          </a:p>
        </p:txBody>
      </p:sp>
    </p:spTree>
    <p:extLst>
      <p:ext uri="{BB962C8B-B14F-4D97-AF65-F5344CB8AC3E}">
        <p14:creationId xmlns:p14="http://schemas.microsoft.com/office/powerpoint/2010/main" val="4248021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68E7CB2-AED9-BF3D-27A8-A15DAD07E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802506"/>
              </p:ext>
            </p:extLst>
          </p:nvPr>
        </p:nvGraphicFramePr>
        <p:xfrm>
          <a:off x="457200" y="914400"/>
          <a:ext cx="11277600" cy="4826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1036">
                  <a:extLst>
                    <a:ext uri="{9D8B030D-6E8A-4147-A177-3AD203B41FA5}">
                      <a16:colId xmlns:a16="http://schemas.microsoft.com/office/drawing/2014/main" val="1173518700"/>
                    </a:ext>
                  </a:extLst>
                </a:gridCol>
                <a:gridCol w="3607724">
                  <a:extLst>
                    <a:ext uri="{9D8B030D-6E8A-4147-A177-3AD203B41FA5}">
                      <a16:colId xmlns:a16="http://schemas.microsoft.com/office/drawing/2014/main" val="2974107242"/>
                    </a:ext>
                  </a:extLst>
                </a:gridCol>
                <a:gridCol w="1466088">
                  <a:extLst>
                    <a:ext uri="{9D8B030D-6E8A-4147-A177-3AD203B41FA5}">
                      <a16:colId xmlns:a16="http://schemas.microsoft.com/office/drawing/2014/main" val="1830399359"/>
                    </a:ext>
                  </a:extLst>
                </a:gridCol>
                <a:gridCol w="1466088">
                  <a:extLst>
                    <a:ext uri="{9D8B030D-6E8A-4147-A177-3AD203B41FA5}">
                      <a16:colId xmlns:a16="http://schemas.microsoft.com/office/drawing/2014/main" val="2751525769"/>
                    </a:ext>
                  </a:extLst>
                </a:gridCol>
                <a:gridCol w="3026664">
                  <a:extLst>
                    <a:ext uri="{9D8B030D-6E8A-4147-A177-3AD203B41FA5}">
                      <a16:colId xmlns:a16="http://schemas.microsoft.com/office/drawing/2014/main" val="211812904"/>
                    </a:ext>
                  </a:extLst>
                </a:gridCol>
              </a:tblGrid>
              <a:tr h="40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衛教主題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題目全文與選項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前測表現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後測表現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統計觀察與數據分析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兒童事故傷害</a:t>
                      </a:r>
                      <a:r>
                        <a:rPr lang="zh-TW" altLang="en-US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防制</a:t>
                      </a:r>
                      <a:endParaRPr lang="zh-TW" sz="2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64309" marT="85745" marB="8574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下列何者「非」兒童睡眠安全 5 招？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①不趴睡 ②不用枕 ③不同房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④不同床 ⑤不悶熱 ⑥不鬆軟</a:t>
                      </a:r>
                    </a:p>
                  </a:txBody>
                  <a:tcPr marL="0" marR="64309" marT="85745" marB="8574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全體：35.28%</a:t>
                      </a:r>
                    </a:p>
                  </a:txBody>
                  <a:tcPr marL="0" marR="64309" marT="85745" marB="8574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全體：64.19%</a:t>
                      </a:r>
                    </a:p>
                  </a:txBody>
                  <a:tcPr marL="0" marR="64309" marT="85745" marB="8574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前測正確率最低。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即使經過宣導，後測正確率仍未達七成，顯示具體步驟性的防制觀念對民眾而言記憶門檻較高。</a:t>
                      </a:r>
                    </a:p>
                  </a:txBody>
                  <a:tcPr marL="0" marR="0" marT="85745" marB="85745" anchor="ctr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155350"/>
                  </a:ext>
                </a:extLst>
              </a:tr>
              <a:tr h="220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兒童事故傷害</a:t>
                      </a:r>
                      <a:r>
                        <a:rPr lang="zh-TW" altLang="en-US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防制</a:t>
                      </a:r>
                      <a:endParaRPr lang="zh-TW" sz="2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64309" marT="85745" marB="85745" anchor="ctr"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下列何者「非」兒童乘車安全，安全座椅 4 要訣？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①後：安裝後座，選後向式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②安：按說明書安裝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③固：確認穩固不搖晃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④指：繫緊安全帶保留１指寬</a:t>
                      </a:r>
                    </a:p>
                  </a:txBody>
                  <a:tcPr marL="0" marR="64309" marT="85745" marB="85745" anchor="ctr"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全體：40.67%</a:t>
                      </a:r>
                    </a:p>
                  </a:txBody>
                  <a:tcPr marL="0" marR="64309" marT="85745" marB="85745" anchor="ctr"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全體：64.42%</a:t>
                      </a:r>
                    </a:p>
                  </a:txBody>
                  <a:tcPr marL="0" marR="64309" marT="85745" marB="85745" anchor="ctr"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關鍵細節易混淆。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民眾對於「後向式」與「保留一指寬」等專業操作細節的初始認知不足，提升幅度亦受限。</a:t>
                      </a:r>
                    </a:p>
                  </a:txBody>
                  <a:tcPr marL="0" marR="0" marT="85745" marB="85745" anchor="ctr"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414911"/>
                  </a:ext>
                </a:extLst>
              </a:tr>
            </a:tbl>
          </a:graphicData>
        </a:graphic>
      </p:graphicFrame>
      <p:sp>
        <p:nvSpPr>
          <p:cNvPr id="10" name="Title 10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square" rtlCol="0" anchor="b"/>
          <a:lstStyle/>
          <a:p>
            <a:pPr algn="l">
              <a:buNone/>
            </a:pPr>
            <a:r>
              <a:rPr 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兒童事故傷害 — 睡眠安全與乘車安全</a:t>
            </a:r>
          </a:p>
        </p:txBody>
      </p:sp>
    </p:spTree>
    <p:extLst>
      <p:ext uri="{BB962C8B-B14F-4D97-AF65-F5344CB8AC3E}">
        <p14:creationId xmlns:p14="http://schemas.microsoft.com/office/powerpoint/2010/main" val="655811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665BC88-55F4-E37B-8AB2-2B5DC6DEE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60502"/>
              </p:ext>
            </p:extLst>
          </p:nvPr>
        </p:nvGraphicFramePr>
        <p:xfrm>
          <a:off x="457200" y="914400"/>
          <a:ext cx="11277600" cy="3626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8018">
                  <a:extLst>
                    <a:ext uri="{9D8B030D-6E8A-4147-A177-3AD203B41FA5}">
                      <a16:colId xmlns:a16="http://schemas.microsoft.com/office/drawing/2014/main" val="2777154747"/>
                    </a:ext>
                  </a:extLst>
                </a:gridCol>
                <a:gridCol w="3266902">
                  <a:extLst>
                    <a:ext uri="{9D8B030D-6E8A-4147-A177-3AD203B41FA5}">
                      <a16:colId xmlns:a16="http://schemas.microsoft.com/office/drawing/2014/main" val="4101710020"/>
                    </a:ext>
                  </a:extLst>
                </a:gridCol>
                <a:gridCol w="1466088">
                  <a:extLst>
                    <a:ext uri="{9D8B030D-6E8A-4147-A177-3AD203B41FA5}">
                      <a16:colId xmlns:a16="http://schemas.microsoft.com/office/drawing/2014/main" val="631218729"/>
                    </a:ext>
                  </a:extLst>
                </a:gridCol>
                <a:gridCol w="1466088">
                  <a:extLst>
                    <a:ext uri="{9D8B030D-6E8A-4147-A177-3AD203B41FA5}">
                      <a16:colId xmlns:a16="http://schemas.microsoft.com/office/drawing/2014/main" val="402381958"/>
                    </a:ext>
                  </a:extLst>
                </a:gridCol>
                <a:gridCol w="3270504">
                  <a:extLst>
                    <a:ext uri="{9D8B030D-6E8A-4147-A177-3AD203B41FA5}">
                      <a16:colId xmlns:a16="http://schemas.microsoft.com/office/drawing/2014/main" val="3827810630"/>
                    </a:ext>
                  </a:extLst>
                </a:gridCol>
              </a:tblGrid>
              <a:tr h="40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衛教主題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題目全文與選項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前測表現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後測表現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統計觀察與數據分析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兒童事故傷害</a:t>
                      </a:r>
                      <a:r>
                        <a:rPr lang="zh-TW" altLang="en-US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防制</a:t>
                      </a:r>
                      <a:endParaRPr lang="zh-TW" sz="2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110576" marT="147434" marB="147434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下列何者「非」預防兒童異物哽塞的方法？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①食物壓碎切細 ②避吃果凍糖果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③哭鬧玩耍可餵食 ④注意硬幣鈕扣</a:t>
                      </a:r>
                    </a:p>
                  </a:txBody>
                  <a:tcPr marL="0" marR="110576" marT="147434" marB="147434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全體：68.09%</a:t>
                      </a:r>
                    </a:p>
                  </a:txBody>
                  <a:tcPr marL="0" marR="110576" marT="147434" marB="147434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全體：84.19%</a:t>
                      </a:r>
                    </a:p>
                  </a:txBody>
                  <a:tcPr marL="0" marR="110576" marT="147434" marB="147434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提升幅度最小。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該項目之提升百分比（16.10%）為兒童防制主題中第二低，顯示特定生活習慣（如玩耍時餵食）的糾正具有難度。</a:t>
                      </a:r>
                    </a:p>
                  </a:txBody>
                  <a:tcPr marL="0" marR="0" marT="147434" marB="147434" anchor="ctr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714783"/>
                  </a:ext>
                </a:extLst>
              </a:tr>
            </a:tbl>
          </a:graphicData>
        </a:graphic>
      </p:graphicFrame>
      <p:sp>
        <p:nvSpPr>
          <p:cNvPr id="10" name="Title 10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square" rtlCol="0" anchor="b"/>
          <a:lstStyle/>
          <a:p>
            <a:pPr algn="l">
              <a:buNone/>
            </a:pPr>
            <a:r>
              <a:rPr 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兒童事故傷害 — 異物哽塞預防</a:t>
            </a:r>
          </a:p>
        </p:txBody>
      </p:sp>
    </p:spTree>
    <p:extLst>
      <p:ext uri="{BB962C8B-B14F-4D97-AF65-F5344CB8AC3E}">
        <p14:creationId xmlns:p14="http://schemas.microsoft.com/office/powerpoint/2010/main" val="817892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FC2200D-AB10-1282-1A4F-6C43A2683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798975"/>
              </p:ext>
            </p:extLst>
          </p:nvPr>
        </p:nvGraphicFramePr>
        <p:xfrm>
          <a:off x="457200" y="914400"/>
          <a:ext cx="11277600" cy="522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8745">
                  <a:extLst>
                    <a:ext uri="{9D8B030D-6E8A-4147-A177-3AD203B41FA5}">
                      <a16:colId xmlns:a16="http://schemas.microsoft.com/office/drawing/2014/main" val="918725852"/>
                    </a:ext>
                  </a:extLst>
                </a:gridCol>
                <a:gridCol w="3574473">
                  <a:extLst>
                    <a:ext uri="{9D8B030D-6E8A-4147-A177-3AD203B41FA5}">
                      <a16:colId xmlns:a16="http://schemas.microsoft.com/office/drawing/2014/main" val="4270477793"/>
                    </a:ext>
                  </a:extLst>
                </a:gridCol>
                <a:gridCol w="1227790">
                  <a:extLst>
                    <a:ext uri="{9D8B030D-6E8A-4147-A177-3AD203B41FA5}">
                      <a16:colId xmlns:a16="http://schemas.microsoft.com/office/drawing/2014/main" val="1251214603"/>
                    </a:ext>
                  </a:extLst>
                </a:gridCol>
                <a:gridCol w="1466088">
                  <a:extLst>
                    <a:ext uri="{9D8B030D-6E8A-4147-A177-3AD203B41FA5}">
                      <a16:colId xmlns:a16="http://schemas.microsoft.com/office/drawing/2014/main" val="949486552"/>
                    </a:ext>
                  </a:extLst>
                </a:gridCol>
                <a:gridCol w="3270504">
                  <a:extLst>
                    <a:ext uri="{9D8B030D-6E8A-4147-A177-3AD203B41FA5}">
                      <a16:colId xmlns:a16="http://schemas.microsoft.com/office/drawing/2014/main" val="3804856308"/>
                    </a:ext>
                  </a:extLst>
                </a:gridCol>
              </a:tblGrid>
              <a:tr h="40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衛教主題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題目全文與選項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前測表現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後測表現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統計觀察與數據分析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兒童事故傷害</a:t>
                      </a:r>
                      <a:r>
                        <a:rPr lang="zh-TW" altLang="en-US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防制</a:t>
                      </a:r>
                      <a:endParaRPr lang="zh-TW" sz="2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64309" marT="85745" marB="8574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下列何者「非」居家 5 場所預防兒童燒燙傷的方法？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（選項包含廚房、飯廳、客廳、浴室、臥室等預防措施）</a:t>
                      </a:r>
                    </a:p>
                  </a:txBody>
                  <a:tcPr marL="0" marR="64309" marT="85745" marB="8574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全體：49.59%</a:t>
                      </a:r>
                    </a:p>
                  </a:txBody>
                  <a:tcPr marL="0" marR="64309" marT="85745" marB="8574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全體：70.19%</a:t>
                      </a:r>
                    </a:p>
                  </a:txBody>
                  <a:tcPr marL="0" marR="64309" marT="85745" marB="85745" anchor="ctr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前測低於五成。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後測雖然提升約 20%，但仍有約三成民眾無法完全辨識所有正確的燒燙傷預防方法。</a:t>
                      </a:r>
                    </a:p>
                  </a:txBody>
                  <a:tcPr marL="0" marR="0" marT="85745" marB="85745" anchor="ctr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149088"/>
                  </a:ext>
                </a:extLst>
              </a:tr>
              <a:tr h="220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社區藥局服務</a:t>
                      </a:r>
                    </a:p>
                  </a:txBody>
                  <a:tcPr marL="0" marR="64309" marT="85745" marB="85745" anchor="ctr"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經過本次宣導後，您知道社區藥局還有提供哪些服務？</a:t>
                      </a:r>
                      <a:endParaRPr lang="en-US" altLang="zh-TW" sz="2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（可複選）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■販售非處方藥 ■調劑醫師處方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■用藥諮詢 ■健康保健諮詢</a:t>
                      </a:r>
                      <a:endParaRPr lang="en-US" altLang="zh-TW" sz="2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■其他</a:t>
                      </a:r>
                    </a:p>
                  </a:txBody>
                  <a:tcPr marL="0" marR="64309" marT="85745" marB="85745" anchor="ctr"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未提供前測數據</a:t>
                      </a:r>
                    </a:p>
                  </a:txBody>
                  <a:tcPr marL="0" marR="64309" marT="85745" marB="85745" anchor="ctr"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學生：32.99%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一般：27.78%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銀髮：50.13%</a:t>
                      </a:r>
                    </a:p>
                  </a:txBody>
                  <a:tcPr marL="0" marR="64309" marT="85745" marB="85745" anchor="ctr"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認知度極低。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None/>
                      </a:pPr>
                      <a:r>
                        <a:rPr lang="zh-TW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即使在講座後，各族群對藥局「販售非處方藥」服務的認知普遍偏低，與用藥分類觀念薄弱相互印證。</a:t>
                      </a:r>
                    </a:p>
                  </a:txBody>
                  <a:tcPr marL="0" marR="0" marT="85745" marB="85745" anchor="ctr"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331346"/>
                  </a:ext>
                </a:extLst>
              </a:tr>
            </a:tbl>
          </a:graphicData>
        </a:graphic>
      </p:graphicFrame>
      <p:sp>
        <p:nvSpPr>
          <p:cNvPr id="10" name="Title 10"/>
          <p:cNvSpPr txBox="1"/>
          <p:nvPr/>
        </p:nvSpPr>
        <p:spPr>
          <a:xfrm>
            <a:off x="457200" y="182880"/>
            <a:ext cx="8229600" cy="457200"/>
          </a:xfrm>
          <a:prstGeom prst="rect">
            <a:avLst/>
          </a:prstGeom>
          <a:noFill/>
        </p:spPr>
        <p:txBody>
          <a:bodyPr wrap="square" rtlCol="0" anchor="b"/>
          <a:lstStyle/>
          <a:p>
            <a:pPr algn="l">
              <a:buNone/>
            </a:pPr>
            <a:r>
              <a:rPr 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兒童燒燙傷預防與社區藥局服務認知</a:t>
            </a:r>
          </a:p>
        </p:txBody>
      </p:sp>
    </p:spTree>
    <p:extLst>
      <p:ext uri="{BB962C8B-B14F-4D97-AF65-F5344CB8AC3E}">
        <p14:creationId xmlns:p14="http://schemas.microsoft.com/office/powerpoint/2010/main" val="178948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17F45A-88C1-3E19-E3BD-DBE50D54EC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32" t="21414" r="33977" b="9899"/>
          <a:stretch>
            <a:fillRect/>
          </a:stretch>
        </p:blipFill>
        <p:spPr>
          <a:xfrm>
            <a:off x="221673" y="439882"/>
            <a:ext cx="4888088" cy="59782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BFB01D0-A088-5336-87B6-664F50EA1F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81" t="30768" r="33842" b="12491"/>
          <a:stretch>
            <a:fillRect/>
          </a:stretch>
        </p:blipFill>
        <p:spPr>
          <a:xfrm>
            <a:off x="5495509" y="346140"/>
            <a:ext cx="6127172" cy="5930191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EA96F58D-8700-4CF7-8636-682A76602544}"/>
              </a:ext>
            </a:extLst>
          </p:cNvPr>
          <p:cNvSpPr/>
          <p:nvPr/>
        </p:nvSpPr>
        <p:spPr>
          <a:xfrm>
            <a:off x="7315200" y="2092038"/>
            <a:ext cx="1989026" cy="121919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80979F0-81E5-B074-A37F-9E6C9E18A845}"/>
              </a:ext>
            </a:extLst>
          </p:cNvPr>
          <p:cNvSpPr/>
          <p:nvPr/>
        </p:nvSpPr>
        <p:spPr>
          <a:xfrm>
            <a:off x="9966168" y="2580407"/>
            <a:ext cx="547254" cy="173528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768BE66-5569-02CE-852E-7DEA15B6DA98}"/>
              </a:ext>
            </a:extLst>
          </p:cNvPr>
          <p:cNvSpPr/>
          <p:nvPr/>
        </p:nvSpPr>
        <p:spPr>
          <a:xfrm>
            <a:off x="7315200" y="3383972"/>
            <a:ext cx="2265220" cy="3532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939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BB0359-2674-AF23-F06F-56D66E4B3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95864"/>
            <a:ext cx="9144000" cy="1466272"/>
          </a:xfrm>
        </p:spPr>
        <p:txBody>
          <a:bodyPr>
            <a:normAutofit/>
          </a:bodyPr>
          <a:lstStyle/>
          <a:p>
            <a:pPr algn="ctr">
              <a:lnSpc>
                <a:spcPts val="4800"/>
              </a:lnSpc>
              <a:spcAft>
                <a:spcPts val="200"/>
              </a:spcAft>
            </a:pPr>
            <a:r>
              <a:rPr lang="zh-TW" altLang="en-US" sz="3600" b="1" dirty="0"/>
              <a:t>成果回報表</a:t>
            </a:r>
          </a:p>
          <a:p>
            <a:pPr algn="ctr">
              <a:lnSpc>
                <a:spcPts val="1200"/>
              </a:lnSpc>
            </a:pPr>
            <a:r>
              <a:rPr lang="zh-TW" altLang="en-US" sz="1400" dirty="0"/>
              <a:t>━━━━━━━━━</a:t>
            </a:r>
          </a:p>
          <a:p>
            <a:pPr algn="ctr">
              <a:lnSpc>
                <a:spcPts val="4000"/>
              </a:lnSpc>
              <a:spcBef>
                <a:spcPts val="200"/>
              </a:spcBef>
            </a:pPr>
            <a:r>
              <a:rPr lang="zh-TW" altLang="en-US" sz="2800" dirty="0"/>
              <a:t>學生族群</a:t>
            </a:r>
          </a:p>
        </p:txBody>
      </p:sp>
    </p:spTree>
    <p:extLst>
      <p:ext uri="{BB962C8B-B14F-4D97-AF65-F5344CB8AC3E}">
        <p14:creationId xmlns:p14="http://schemas.microsoft.com/office/powerpoint/2010/main" val="83524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33255F7-7C85-0A51-0FFD-0AEF311F1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14" t="19326" r="35871" b="20877"/>
          <a:stretch>
            <a:fillRect/>
          </a:stretch>
        </p:blipFill>
        <p:spPr>
          <a:xfrm>
            <a:off x="190500" y="317500"/>
            <a:ext cx="5334000" cy="6223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A5F8B51-B848-A7EE-CFE3-D7055167CD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94" r="13118"/>
          <a:stretch>
            <a:fillRect/>
          </a:stretch>
        </p:blipFill>
        <p:spPr>
          <a:xfrm>
            <a:off x="5651500" y="3619500"/>
            <a:ext cx="3048000" cy="2349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1AAD40C-5F42-2968-DCE4-20227CD0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94" r="12866" b="1573"/>
          <a:stretch>
            <a:fillRect/>
          </a:stretch>
        </p:blipFill>
        <p:spPr>
          <a:xfrm>
            <a:off x="5651500" y="1079500"/>
            <a:ext cx="3048000" cy="2349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8657F2B-4D1B-203F-42B2-AFE0E82B40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062" t="2127" r="14466" b="1004"/>
          <a:stretch>
            <a:fillRect/>
          </a:stretch>
        </p:blipFill>
        <p:spPr>
          <a:xfrm>
            <a:off x="8890000" y="1079500"/>
            <a:ext cx="3111500" cy="23495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81B89B4-22AC-6D20-F661-A9448FF84708}"/>
              </a:ext>
            </a:extLst>
          </p:cNvPr>
          <p:cNvSpPr txBox="1"/>
          <p:nvPr/>
        </p:nvSpPr>
        <p:spPr>
          <a:xfrm>
            <a:off x="6519711" y="317500"/>
            <a:ext cx="13115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抗生素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學生教案 </a:t>
            </a:r>
            <a:r>
              <a:rPr lang="en-US" altLang="zh-TW" sz="1200" dirty="0">
                <a:solidFill>
                  <a:srgbClr val="FFFF00"/>
                </a:solidFill>
              </a:rPr>
              <a:t>37~38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2015760-7443-E760-E374-F15C2728CCEF}"/>
              </a:ext>
            </a:extLst>
          </p:cNvPr>
          <p:cNvSpPr txBox="1"/>
          <p:nvPr/>
        </p:nvSpPr>
        <p:spPr>
          <a:xfrm>
            <a:off x="9789961" y="317500"/>
            <a:ext cx="13115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毒品防制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學生教案 </a:t>
            </a:r>
            <a:r>
              <a:rPr lang="en-US" altLang="zh-TW" sz="1200" dirty="0">
                <a:solidFill>
                  <a:srgbClr val="FFFF00"/>
                </a:solidFill>
              </a:rPr>
              <a:t>56~60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62021D7-A5AE-C227-91E3-9A384E0ACE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57" r="12781" b="1049"/>
          <a:stretch>
            <a:fillRect/>
          </a:stretch>
        </p:blipFill>
        <p:spPr>
          <a:xfrm>
            <a:off x="8890000" y="3619500"/>
            <a:ext cx="3111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65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B320A-CA03-093B-E925-1091F7783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2452A42E-FFA4-3DD0-B648-17DB44CDF2E2}"/>
              </a:ext>
            </a:extLst>
          </p:cNvPr>
          <p:cNvSpPr txBox="1"/>
          <p:nvPr/>
        </p:nvSpPr>
        <p:spPr>
          <a:xfrm>
            <a:off x="8016021" y="317500"/>
            <a:ext cx="16209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檳榔健康危害防制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學生教案 </a:t>
            </a:r>
            <a:r>
              <a:rPr lang="en-US" altLang="zh-TW" sz="1200" dirty="0">
                <a:solidFill>
                  <a:srgbClr val="FFFF00"/>
                </a:solidFill>
              </a:rPr>
              <a:t>62~71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539208-6E14-262B-3348-A04442B7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52" t="21874" r="28878" b="15805"/>
          <a:stretch>
            <a:fillRect/>
          </a:stretch>
        </p:blipFill>
        <p:spPr>
          <a:xfrm>
            <a:off x="190500" y="317500"/>
            <a:ext cx="5334000" cy="6223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29C427-2E6B-62E0-7F84-E002A8285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08" r="12613"/>
          <a:stretch>
            <a:fillRect/>
          </a:stretch>
        </p:blipFill>
        <p:spPr>
          <a:xfrm>
            <a:off x="5651500" y="1079500"/>
            <a:ext cx="3048000" cy="2349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258C966-5755-DE38-ABC4-50AB47A6B6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09" r="12950" b="1123"/>
          <a:stretch>
            <a:fillRect/>
          </a:stretch>
        </p:blipFill>
        <p:spPr>
          <a:xfrm>
            <a:off x="5651500" y="3619500"/>
            <a:ext cx="3048000" cy="23495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51E9BB5-9EDF-65AB-1920-51E011F092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809" r="13118"/>
          <a:stretch>
            <a:fillRect/>
          </a:stretch>
        </p:blipFill>
        <p:spPr>
          <a:xfrm>
            <a:off x="8890000" y="1079500"/>
            <a:ext cx="3111500" cy="23495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44FBFDB-1E97-83D7-392A-27A618E451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809" r="12950" b="1274"/>
          <a:stretch>
            <a:fillRect/>
          </a:stretch>
        </p:blipFill>
        <p:spPr>
          <a:xfrm>
            <a:off x="8890000" y="3619500"/>
            <a:ext cx="3111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70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AA4F62F-C1D1-020D-853E-02071B09B0FB}"/>
              </a:ext>
            </a:extLst>
          </p:cNvPr>
          <p:cNvSpPr txBox="1">
            <a:spLocks/>
          </p:cNvSpPr>
          <p:nvPr/>
        </p:nvSpPr>
        <p:spPr>
          <a:xfrm>
            <a:off x="1524000" y="2159000"/>
            <a:ext cx="9144000" cy="2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  <a:spcAft>
                <a:spcPts val="200"/>
              </a:spcAft>
            </a:pPr>
            <a:r>
              <a:rPr lang="zh-TW" altLang="en-US" sz="3600" b="1" dirty="0"/>
              <a:t>成果回報表</a:t>
            </a:r>
          </a:p>
          <a:p>
            <a:pPr algn="ctr">
              <a:lnSpc>
                <a:spcPts val="1200"/>
              </a:lnSpc>
            </a:pPr>
            <a:r>
              <a:rPr lang="zh-TW" altLang="en-US" sz="1400" dirty="0"/>
              <a:t>━━━━━━━━━</a:t>
            </a:r>
          </a:p>
          <a:p>
            <a:pPr algn="ctr">
              <a:lnSpc>
                <a:spcPts val="4000"/>
              </a:lnSpc>
              <a:spcBef>
                <a:spcPts val="200"/>
              </a:spcBef>
            </a:pPr>
            <a:r>
              <a:rPr lang="zh-TW" altLang="en-US" sz="2800" dirty="0"/>
              <a:t>一般民眾</a:t>
            </a:r>
          </a:p>
        </p:txBody>
      </p:sp>
    </p:spTree>
    <p:extLst>
      <p:ext uri="{BB962C8B-B14F-4D97-AF65-F5344CB8AC3E}">
        <p14:creationId xmlns:p14="http://schemas.microsoft.com/office/powerpoint/2010/main" val="63710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32BF434-8CFB-B63E-C207-9BF012874FDD}"/>
              </a:ext>
            </a:extLst>
          </p:cNvPr>
          <p:cNvSpPr txBox="1"/>
          <p:nvPr/>
        </p:nvSpPr>
        <p:spPr>
          <a:xfrm>
            <a:off x="3550630" y="119093"/>
            <a:ext cx="524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114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年度計畫案成果報告</a:t>
            </a:r>
            <a:endParaRPr kumimoji="0" lang="en-US" altLang="zh-TW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hlinkClick r:id="rId2"/>
            <a:extLst>
              <a:ext uri="{FF2B5EF4-FFF2-40B4-BE49-F238E27FC236}">
                <a16:creationId xmlns:a16="http://schemas.microsoft.com/office/drawing/2014/main" id="{ED6BEB0C-AD3E-48EE-05CE-DE68305933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13" t="17445" r="14688" b="4446"/>
          <a:stretch>
            <a:fillRect/>
          </a:stretch>
        </p:blipFill>
        <p:spPr>
          <a:xfrm>
            <a:off x="1405310" y="765424"/>
            <a:ext cx="9537010" cy="57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08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371AC45-8DFE-11DB-5B4A-DAA3D5D5A3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30" t="19026" r="35618" b="21349"/>
          <a:stretch>
            <a:fillRect/>
          </a:stretch>
        </p:blipFill>
        <p:spPr>
          <a:xfrm>
            <a:off x="190500" y="317500"/>
            <a:ext cx="5334000" cy="6223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47711AE-2258-7F00-6D65-5CD5F0777B65}"/>
              </a:ext>
            </a:extLst>
          </p:cNvPr>
          <p:cNvSpPr txBox="1"/>
          <p:nvPr/>
        </p:nvSpPr>
        <p:spPr>
          <a:xfrm>
            <a:off x="6365823" y="317500"/>
            <a:ext cx="16193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抗生素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一般民眾教案 </a:t>
            </a:r>
            <a:r>
              <a:rPr lang="en-US" altLang="zh-TW" sz="1200" dirty="0">
                <a:solidFill>
                  <a:srgbClr val="FFFF00"/>
                </a:solidFill>
              </a:rPr>
              <a:t>41~42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56DC2E8-64D8-2E8D-D48F-F2C0EA77DF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41" r="12781" b="1423"/>
          <a:stretch>
            <a:fillRect/>
          </a:stretch>
        </p:blipFill>
        <p:spPr>
          <a:xfrm>
            <a:off x="5651500" y="1079500"/>
            <a:ext cx="3048000" cy="2349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2C3B05B-137E-40F3-101B-016B0111C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57" r="13370" b="1123"/>
          <a:stretch>
            <a:fillRect/>
          </a:stretch>
        </p:blipFill>
        <p:spPr>
          <a:xfrm>
            <a:off x="5651500" y="3619500"/>
            <a:ext cx="3048000" cy="2349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47400C-29E4-EF02-863E-150FDAC56356}"/>
              </a:ext>
            </a:extLst>
          </p:cNvPr>
          <p:cNvSpPr txBox="1"/>
          <p:nvPr/>
        </p:nvSpPr>
        <p:spPr>
          <a:xfrm>
            <a:off x="9636073" y="317500"/>
            <a:ext cx="16193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毒品防制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一般民眾教案 </a:t>
            </a:r>
            <a:r>
              <a:rPr lang="en-US" altLang="zh-TW" sz="1200" dirty="0">
                <a:solidFill>
                  <a:srgbClr val="FFFF00"/>
                </a:solidFill>
              </a:rPr>
              <a:t>44~48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4141D7-B034-1EC9-FF98-64E2785524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062" t="2127" r="14466" b="1004"/>
          <a:stretch>
            <a:fillRect/>
          </a:stretch>
        </p:blipFill>
        <p:spPr>
          <a:xfrm>
            <a:off x="8890000" y="1079500"/>
            <a:ext cx="3111500" cy="2349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5CA8EB2-AABC-4588-9194-790001A897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57" r="12781" b="1049"/>
          <a:stretch>
            <a:fillRect/>
          </a:stretch>
        </p:blipFill>
        <p:spPr>
          <a:xfrm>
            <a:off x="8890000" y="3619500"/>
            <a:ext cx="3111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19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7FE64E-9D25-2DA9-F447-AD9A3E43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23" t="28282" r="27443" b="2930"/>
          <a:stretch>
            <a:fillRect/>
          </a:stretch>
        </p:blipFill>
        <p:spPr>
          <a:xfrm>
            <a:off x="190500" y="317500"/>
            <a:ext cx="5334000" cy="6223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0EDDAF8-BC3D-37EF-A683-E052DD880FFB}"/>
              </a:ext>
            </a:extLst>
          </p:cNvPr>
          <p:cNvSpPr txBox="1"/>
          <p:nvPr/>
        </p:nvSpPr>
        <p:spPr>
          <a:xfrm>
            <a:off x="8016021" y="317500"/>
            <a:ext cx="16209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兒童事故傷害防制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一般民眾教案 </a:t>
            </a:r>
            <a:r>
              <a:rPr lang="en-US" altLang="zh-TW" sz="1200" dirty="0">
                <a:solidFill>
                  <a:srgbClr val="FFFF00"/>
                </a:solidFill>
              </a:rPr>
              <a:t>51~54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4359457-BF2C-0C0A-1009-FE20801B0A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02" t="29495" r="23182" b="16464"/>
          <a:stretch>
            <a:fillRect/>
          </a:stretch>
        </p:blipFill>
        <p:spPr>
          <a:xfrm>
            <a:off x="5651500" y="1079500"/>
            <a:ext cx="3048000" cy="2349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8D0CF04-94DC-5314-3502-ED2E54C9C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443" t="29596" r="23295" b="17273"/>
          <a:stretch>
            <a:fillRect/>
          </a:stretch>
        </p:blipFill>
        <p:spPr>
          <a:xfrm>
            <a:off x="5651500" y="3619500"/>
            <a:ext cx="3048000" cy="2349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3F0CFF0-8769-F727-090B-F019C42C5C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557" t="30101" r="23239" b="17273"/>
          <a:stretch>
            <a:fillRect/>
          </a:stretch>
        </p:blipFill>
        <p:spPr>
          <a:xfrm>
            <a:off x="8890000" y="1079500"/>
            <a:ext cx="3111500" cy="23495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FB64F67-16F8-DE3E-37BD-08CFF95756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443" t="29596" r="23466" b="17273"/>
          <a:stretch>
            <a:fillRect/>
          </a:stretch>
        </p:blipFill>
        <p:spPr>
          <a:xfrm>
            <a:off x="8890000" y="3619500"/>
            <a:ext cx="3111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32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B9EBE8E-3603-BC9F-E83E-56E46581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t="23233" r="28409" b="3636"/>
          <a:stretch>
            <a:fillRect/>
          </a:stretch>
        </p:blipFill>
        <p:spPr>
          <a:xfrm>
            <a:off x="190500" y="317500"/>
            <a:ext cx="5334000" cy="6223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BC8A347-A302-2051-51D5-E479498D0159}"/>
              </a:ext>
            </a:extLst>
          </p:cNvPr>
          <p:cNvSpPr txBox="1"/>
          <p:nvPr/>
        </p:nvSpPr>
        <p:spPr>
          <a:xfrm>
            <a:off x="8016823" y="317500"/>
            <a:ext cx="16193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代謝症候群防制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一般民眾教案 </a:t>
            </a:r>
            <a:r>
              <a:rPr lang="en-US" altLang="zh-TW" sz="1200" dirty="0">
                <a:solidFill>
                  <a:srgbClr val="FFFF00"/>
                </a:solidFill>
              </a:rPr>
              <a:t>56~68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F0E17D3-143F-3020-B6CF-A62768352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11" t="30101" r="23523" b="17778"/>
          <a:stretch>
            <a:fillRect/>
          </a:stretch>
        </p:blipFill>
        <p:spPr>
          <a:xfrm>
            <a:off x="5651500" y="1079500"/>
            <a:ext cx="3048000" cy="2349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CF1DA49-D5DA-9299-8B17-1E52F8C5E4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68" t="30404" r="23636" b="17778"/>
          <a:stretch>
            <a:fillRect/>
          </a:stretch>
        </p:blipFill>
        <p:spPr>
          <a:xfrm>
            <a:off x="5651500" y="3619500"/>
            <a:ext cx="3048000" cy="2349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31C8B52-0011-6ECC-5C3F-8ACD9F28BF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614" t="29899" r="23636" b="17576"/>
          <a:stretch>
            <a:fillRect/>
          </a:stretch>
        </p:blipFill>
        <p:spPr>
          <a:xfrm>
            <a:off x="8890000" y="1079500"/>
            <a:ext cx="3111500" cy="2349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BABAD7D-03F4-B704-F8E6-2293E66ED9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443" t="30505" r="24039" b="17879"/>
          <a:stretch>
            <a:fillRect/>
          </a:stretch>
        </p:blipFill>
        <p:spPr>
          <a:xfrm>
            <a:off x="8890000" y="3619500"/>
            <a:ext cx="3111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09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17E044-9D19-482E-1951-06D4A2C21B0F}"/>
              </a:ext>
            </a:extLst>
          </p:cNvPr>
          <p:cNvSpPr txBox="1">
            <a:spLocks/>
          </p:cNvSpPr>
          <p:nvPr/>
        </p:nvSpPr>
        <p:spPr>
          <a:xfrm>
            <a:off x="1524000" y="2159000"/>
            <a:ext cx="9144000" cy="2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  <a:spcAft>
                <a:spcPts val="200"/>
              </a:spcAft>
            </a:pPr>
            <a:r>
              <a:rPr lang="zh-TW" altLang="en-US" sz="3600" b="1" dirty="0"/>
              <a:t>成果回報表</a:t>
            </a:r>
          </a:p>
          <a:p>
            <a:pPr algn="ctr">
              <a:lnSpc>
                <a:spcPts val="1200"/>
              </a:lnSpc>
            </a:pPr>
            <a:r>
              <a:rPr lang="zh-TW" altLang="en-US" sz="1400" dirty="0"/>
              <a:t>━━━━━━━━━</a:t>
            </a:r>
          </a:p>
          <a:p>
            <a:pPr algn="ctr">
              <a:lnSpc>
                <a:spcPts val="4000"/>
              </a:lnSpc>
              <a:spcBef>
                <a:spcPts val="200"/>
              </a:spcBef>
            </a:pPr>
            <a:r>
              <a:rPr lang="zh-TW" altLang="en-US" sz="2800" dirty="0"/>
              <a:t>銀髮族群</a:t>
            </a:r>
          </a:p>
        </p:txBody>
      </p:sp>
    </p:spTree>
    <p:extLst>
      <p:ext uri="{BB962C8B-B14F-4D97-AF65-F5344CB8AC3E}">
        <p14:creationId xmlns:p14="http://schemas.microsoft.com/office/powerpoint/2010/main" val="1456927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E626-F18D-DC66-93A1-5AD1F429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3AF1F33-7D24-683D-935F-B5E4A38E5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30" t="19026" r="35618" b="21349"/>
          <a:stretch>
            <a:fillRect/>
          </a:stretch>
        </p:blipFill>
        <p:spPr>
          <a:xfrm>
            <a:off x="190500" y="317500"/>
            <a:ext cx="5334000" cy="6223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DAA121E-ECE3-DE88-2140-E3BD8469CA82}"/>
              </a:ext>
            </a:extLst>
          </p:cNvPr>
          <p:cNvSpPr txBox="1"/>
          <p:nvPr/>
        </p:nvSpPr>
        <p:spPr>
          <a:xfrm>
            <a:off x="6365823" y="317500"/>
            <a:ext cx="16193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抗生素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銀髮族群教案 </a:t>
            </a:r>
            <a:r>
              <a:rPr lang="en-US" altLang="zh-TW" sz="1200" dirty="0">
                <a:solidFill>
                  <a:srgbClr val="FFFF00"/>
                </a:solidFill>
              </a:rPr>
              <a:t>26~27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6769E6-74E5-1B11-8ADE-2C18E14169C9}"/>
              </a:ext>
            </a:extLst>
          </p:cNvPr>
          <p:cNvSpPr txBox="1"/>
          <p:nvPr/>
        </p:nvSpPr>
        <p:spPr>
          <a:xfrm>
            <a:off x="9636073" y="317500"/>
            <a:ext cx="16193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毒品防制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銀髮族群教案 </a:t>
            </a:r>
            <a:r>
              <a:rPr lang="en-US" altLang="zh-TW" sz="1200" dirty="0">
                <a:solidFill>
                  <a:srgbClr val="FFFF00"/>
                </a:solidFill>
              </a:rPr>
              <a:t>29~33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9B46A3F-70DA-85CD-C4EC-7DD73EF6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09" t="31414" r="20909" b="11986"/>
          <a:stretch>
            <a:fillRect/>
          </a:stretch>
        </p:blipFill>
        <p:spPr>
          <a:xfrm>
            <a:off x="5651500" y="1079500"/>
            <a:ext cx="3048000" cy="2349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1FB2FEB-E29F-43D2-6692-D0D52ABFA4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22" t="24343" r="21421" b="10404"/>
          <a:stretch>
            <a:fillRect/>
          </a:stretch>
        </p:blipFill>
        <p:spPr>
          <a:xfrm>
            <a:off x="5651500" y="3619500"/>
            <a:ext cx="3048000" cy="2349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B7AAE4A-FB88-5D3D-FE10-A961F86244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591" t="24848" r="21591" b="10396"/>
          <a:stretch>
            <a:fillRect/>
          </a:stretch>
        </p:blipFill>
        <p:spPr>
          <a:xfrm>
            <a:off x="8890000" y="1079500"/>
            <a:ext cx="3111500" cy="23495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8D95882-B6E5-3FFC-1719-00918E442F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39" t="24242" r="21193" b="7677"/>
          <a:stretch>
            <a:fillRect/>
          </a:stretch>
        </p:blipFill>
        <p:spPr>
          <a:xfrm>
            <a:off x="8890000" y="3619500"/>
            <a:ext cx="3111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36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2A170-1055-0619-C82C-61164A55E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B019161-DF7C-6DD2-4BB0-DCDCE464EE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23" t="28282" r="27443" b="2930"/>
          <a:stretch>
            <a:fillRect/>
          </a:stretch>
        </p:blipFill>
        <p:spPr>
          <a:xfrm>
            <a:off x="190500" y="317500"/>
            <a:ext cx="5334000" cy="6223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3A2A42B-1022-6B87-4B17-B4F50662105F}"/>
              </a:ext>
            </a:extLst>
          </p:cNvPr>
          <p:cNvSpPr txBox="1"/>
          <p:nvPr/>
        </p:nvSpPr>
        <p:spPr>
          <a:xfrm>
            <a:off x="8016021" y="317500"/>
            <a:ext cx="16209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兒童事故傷害防制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銀髮族群教案 </a:t>
            </a:r>
            <a:r>
              <a:rPr lang="en-US" altLang="zh-TW" sz="1200" dirty="0">
                <a:solidFill>
                  <a:srgbClr val="FFFF00"/>
                </a:solidFill>
              </a:rPr>
              <a:t>36~39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2E0C57-5FA9-45C3-9068-753CD4A05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795" t="31919" r="21137" b="10202"/>
          <a:stretch>
            <a:fillRect/>
          </a:stretch>
        </p:blipFill>
        <p:spPr>
          <a:xfrm>
            <a:off x="5651500" y="1079500"/>
            <a:ext cx="3048000" cy="2349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E0B29D-76C1-B38F-C03C-8F1EB9D85D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352" t="33031" r="20966" b="9192"/>
          <a:stretch>
            <a:fillRect/>
          </a:stretch>
        </p:blipFill>
        <p:spPr>
          <a:xfrm>
            <a:off x="5651500" y="3619500"/>
            <a:ext cx="3048000" cy="2349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BEF7DC3-2D9C-CFA5-6696-16EDF16B7B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625" t="24848" r="23068" b="10566"/>
          <a:stretch>
            <a:fillRect/>
          </a:stretch>
        </p:blipFill>
        <p:spPr>
          <a:xfrm>
            <a:off x="8890000" y="1079500"/>
            <a:ext cx="3111500" cy="23495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561220D-F528-D585-1DB7-F11FD7E9AD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398" t="24343" r="21477" b="10566"/>
          <a:stretch>
            <a:fillRect/>
          </a:stretch>
        </p:blipFill>
        <p:spPr>
          <a:xfrm>
            <a:off x="8890000" y="3619500"/>
            <a:ext cx="3111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1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F7814-5ED2-BBFB-FEE3-E68368B6A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4728E9-695F-53C2-7A82-7C2424F142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t="23233" r="28409" b="3636"/>
          <a:stretch>
            <a:fillRect/>
          </a:stretch>
        </p:blipFill>
        <p:spPr>
          <a:xfrm>
            <a:off x="190500" y="317500"/>
            <a:ext cx="5334000" cy="6223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A99C75E-7F10-EBA3-480F-81EC966B8483}"/>
              </a:ext>
            </a:extLst>
          </p:cNvPr>
          <p:cNvSpPr txBox="1"/>
          <p:nvPr/>
        </p:nvSpPr>
        <p:spPr>
          <a:xfrm>
            <a:off x="8016823" y="317500"/>
            <a:ext cx="16193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rgbClr val="FFFF00"/>
                </a:solidFill>
              </a:rPr>
              <a:t>代謝症候群防制</a:t>
            </a:r>
          </a:p>
          <a:p>
            <a:pPr algn="ctr">
              <a:lnSpc>
                <a:spcPts val="1400"/>
              </a:lnSpc>
            </a:pPr>
            <a:r>
              <a:rPr lang="zh-TW" altLang="en-US" sz="1200" dirty="0">
                <a:solidFill>
                  <a:srgbClr val="FFFF00"/>
                </a:solidFill>
              </a:rPr>
              <a:t>銀髮族群教案 </a:t>
            </a:r>
            <a:r>
              <a:rPr lang="en-US" altLang="zh-TW" sz="1200" dirty="0">
                <a:solidFill>
                  <a:srgbClr val="FFFF00"/>
                </a:solidFill>
              </a:rPr>
              <a:t>42~53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C2DEE26-0972-0941-BB59-69C95459D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000" t="24343" r="21705" b="10706"/>
          <a:stretch>
            <a:fillRect/>
          </a:stretch>
        </p:blipFill>
        <p:spPr>
          <a:xfrm>
            <a:off x="5651500" y="1079500"/>
            <a:ext cx="3048000" cy="2349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5EDB8F1-7257-9637-2C53-1432FC4D32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398" t="24546" r="21307" b="10807"/>
          <a:stretch>
            <a:fillRect/>
          </a:stretch>
        </p:blipFill>
        <p:spPr>
          <a:xfrm>
            <a:off x="5651500" y="3619500"/>
            <a:ext cx="3048000" cy="2349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404317A-F81B-659D-405D-8784555B51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9" t="23434" r="21193" b="10808"/>
          <a:stretch>
            <a:fillRect/>
          </a:stretch>
        </p:blipFill>
        <p:spPr>
          <a:xfrm>
            <a:off x="8890000" y="1079500"/>
            <a:ext cx="3111500" cy="23495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FA356BA-9BC4-796D-4F76-D8F3784747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568" t="25555" r="21080" b="12121"/>
          <a:stretch>
            <a:fillRect/>
          </a:stretch>
        </p:blipFill>
        <p:spPr>
          <a:xfrm>
            <a:off x="8890000" y="3619500"/>
            <a:ext cx="3111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05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C8C6D-7246-DEBB-48C9-D2088C064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2" name="投影片編號版面配置區 2">
            <a:extLst>
              <a:ext uri="{FF2B5EF4-FFF2-40B4-BE49-F238E27FC236}">
                <a16:creationId xmlns:a16="http://schemas.microsoft.com/office/drawing/2014/main" id="{27E817CA-6CCC-C434-71BD-E2C58A56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77000"/>
            <a:ext cx="2743200" cy="35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36D458-68F1-41EF-943D-11DC6DF9675F}" type="slidenum">
              <a:rPr lang="en-US" altLang="zh-TW" sz="1200">
                <a:solidFill>
                  <a:srgbClr val="898989"/>
                </a:solidFill>
                <a:latin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zh-TW" sz="1200">
              <a:solidFill>
                <a:srgbClr val="898989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36" name="MailBox">
            <a:extLst>
              <a:ext uri="{FF2B5EF4-FFF2-40B4-BE49-F238E27FC236}">
                <a16:creationId xmlns:a16="http://schemas.microsoft.com/office/drawing/2014/main" id="{0BD8BB96-BAE0-70FC-8932-6C01B43A83E0}"/>
              </a:ext>
            </a:extLst>
          </p:cNvPr>
          <p:cNvSpPr/>
          <p:nvPr/>
        </p:nvSpPr>
        <p:spPr>
          <a:xfrm>
            <a:off x="1708062" y="1550099"/>
            <a:ext cx="3391076" cy="1472183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FFFF00"/>
            </a:solidFill>
          </a:ln>
        </p:spPr>
        <p:txBody>
          <a:bodyPr wrap="square" lIns="54000" tIns="36000" rIns="54000" bIns="36000" anchor="ctr"/>
          <a:lstStyle/>
          <a:p>
            <a:pPr algn="l">
              <a:buNone/>
            </a:pPr>
            <a:r>
              <a:rPr lang="zh-TW" sz="2000" b="1" dirty="0">
                <a:solidFill>
                  <a:srgbClr val="F0C7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📧 </a:t>
            </a:r>
            <a:r>
              <a:rPr lang="en-US" altLang="zh-TW" sz="2000" b="1" dirty="0">
                <a:solidFill>
                  <a:srgbClr val="F0C7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sz="2000" b="1" dirty="0">
                <a:solidFill>
                  <a:srgbClr val="F0C7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至承辦人信箱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① 成果照片電子檔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② 成果回報單電子檔</a:t>
            </a:r>
          </a:p>
        </p:txBody>
      </p:sp>
      <p:sp>
        <p:nvSpPr>
          <p:cNvPr id="237" name="PostBox">
            <a:extLst>
              <a:ext uri="{FF2B5EF4-FFF2-40B4-BE49-F238E27FC236}">
                <a16:creationId xmlns:a16="http://schemas.microsoft.com/office/drawing/2014/main" id="{881D56BB-A8FD-0FC6-EC61-561731B006A2}"/>
              </a:ext>
            </a:extLst>
          </p:cNvPr>
          <p:cNvSpPr/>
          <p:nvPr/>
        </p:nvSpPr>
        <p:spPr>
          <a:xfrm>
            <a:off x="5930991" y="1582706"/>
            <a:ext cx="5821860" cy="2960560"/>
          </a:xfrm>
          <a:prstGeom prst="roundRect">
            <a:avLst/>
          </a:prstGeom>
          <a:solidFill>
            <a:srgbClr val="163D5C"/>
          </a:solidFill>
          <a:ln w="9525">
            <a:solidFill>
              <a:srgbClr val="FFFF00"/>
            </a:solidFill>
          </a:ln>
        </p:spPr>
        <p:txBody>
          <a:bodyPr wrap="square" lIns="54000" tIns="36000" rIns="54000" bIns="36000" anchor="ctr"/>
          <a:lstStyle/>
          <a:p>
            <a:pPr algn="l">
              <a:buNone/>
            </a:pPr>
            <a:r>
              <a:rPr lang="zh-TW" sz="2000" b="1" dirty="0">
                <a:solidFill>
                  <a:srgbClr val="E8734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📮 </a:t>
            </a:r>
            <a:r>
              <a:rPr lang="zh-TW" sz="2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實體郵寄回公會承辦人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① 成果回報單紙本</a:t>
            </a:r>
            <a:endParaRPr lang="en-US" altLang="zh-TW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None/>
            </a:pP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若已經繳交成果回報單電子檔可不繳交紙本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② 紅布條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③ 簽到表正本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④ 前後測問卷 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沒做前後測的場次不需繳交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⑤ 領據(講師費/旅費)</a:t>
            </a:r>
          </a:p>
          <a:p>
            <a:pPr algn="l"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⑥ 講師存褶影本</a:t>
            </a:r>
          </a:p>
        </p:txBody>
      </p:sp>
      <p:sp>
        <p:nvSpPr>
          <p:cNvPr id="25" name="Phase1Label">
            <a:extLst>
              <a:ext uri="{FF2B5EF4-FFF2-40B4-BE49-F238E27FC236}">
                <a16:creationId xmlns:a16="http://schemas.microsoft.com/office/drawing/2014/main" id="{D46855FD-A29D-9217-FB1C-243EC833DDBD}"/>
              </a:ext>
            </a:extLst>
          </p:cNvPr>
          <p:cNvSpPr/>
          <p:nvPr/>
        </p:nvSpPr>
        <p:spPr>
          <a:xfrm>
            <a:off x="737891" y="486614"/>
            <a:ext cx="1426392" cy="457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0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完成宣導後</a:t>
            </a:r>
          </a:p>
        </p:txBody>
      </p:sp>
      <p:sp>
        <p:nvSpPr>
          <p:cNvPr id="26" name="Pre3">
            <a:extLst>
              <a:ext uri="{FF2B5EF4-FFF2-40B4-BE49-F238E27FC236}">
                <a16:creationId xmlns:a16="http://schemas.microsoft.com/office/drawing/2014/main" id="{5298D9D0-CA00-D8E0-7131-E77B92B05562}"/>
              </a:ext>
            </a:extLst>
          </p:cNvPr>
          <p:cNvSpPr/>
          <p:nvPr/>
        </p:nvSpPr>
        <p:spPr>
          <a:xfrm>
            <a:off x="3403600" y="646913"/>
            <a:ext cx="5207000" cy="457200"/>
          </a:xfrm>
          <a:prstGeom prst="roundRect">
            <a:avLst/>
          </a:prstGeom>
          <a:solidFill>
            <a:schemeClr val="accent1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宣導日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+3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天內回報</a:t>
            </a:r>
          </a:p>
        </p:txBody>
      </p:sp>
      <p:sp>
        <p:nvSpPr>
          <p:cNvPr id="27" name="Pre3">
            <a:extLst>
              <a:ext uri="{FF2B5EF4-FFF2-40B4-BE49-F238E27FC236}">
                <a16:creationId xmlns:a16="http://schemas.microsoft.com/office/drawing/2014/main" id="{F76EDAFB-79E3-AD02-0970-5E53C970C004}"/>
              </a:ext>
            </a:extLst>
          </p:cNvPr>
          <p:cNvSpPr/>
          <p:nvPr/>
        </p:nvSpPr>
        <p:spPr>
          <a:xfrm>
            <a:off x="1830770" y="5134501"/>
            <a:ext cx="8086142" cy="693429"/>
          </a:xfrm>
          <a:prstGeom prst="roundRect">
            <a:avLst/>
          </a:prstGeom>
          <a:solidFill>
            <a:schemeClr val="accent1"/>
          </a:solidFill>
          <a:ln w="9525">
            <a:solidFill>
              <a:srgbClr val="92D050"/>
            </a:solidFill>
          </a:ln>
        </p:spPr>
        <p:txBody>
          <a:bodyPr wrap="square" lIns="54000" tIns="36000" rIns="54000" bIns="36000" anchor="ctr"/>
          <a:lstStyle/>
          <a:p>
            <a:pPr algn="ctr">
              <a:buNone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講師費用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將依領據於計劃案結案期間給付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8352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"/>
          <p:cNvSpPr txBox="1"/>
          <p:nvPr/>
        </p:nvSpPr>
        <p:spPr>
          <a:xfrm>
            <a:off x="2286000" y="1879601"/>
            <a:ext cx="7620000" cy="1016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zh-TW" altLang="en-US" sz="4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  <p:sp>
        <p:nvSpPr>
          <p:cNvPr id="101" name="AccentLine"/>
          <p:cNvSpPr/>
          <p:nvPr/>
        </p:nvSpPr>
        <p:spPr>
          <a:xfrm>
            <a:off x="5334000" y="3327400"/>
            <a:ext cx="1524000" cy="0"/>
          </a:xfrm>
          <a:prstGeom prst="line">
            <a:avLst/>
          </a:prstGeom>
          <a:ln w="25400" cap="rnd">
            <a:solidFill>
              <a:srgbClr val="F0C75E"/>
            </a:solidFill>
            <a:round/>
          </a:ln>
        </p:spPr>
        <p:txBody>
          <a:bodyPr/>
          <a:lstStyle/>
          <a:p>
            <a:endParaRPr lang="zh-TW"/>
          </a:p>
        </p:txBody>
      </p:sp>
      <p:sp>
        <p:nvSpPr>
          <p:cNvPr id="102" name="Subtitle"/>
          <p:cNvSpPr txBox="1"/>
          <p:nvPr/>
        </p:nvSpPr>
        <p:spPr>
          <a:xfrm>
            <a:off x="2286000" y="3555999"/>
            <a:ext cx="7620000" cy="1016000"/>
          </a:xfrm>
          <a:prstGeom prst="rect">
            <a:avLst/>
          </a:prstGeom>
          <a:noFill/>
        </p:spPr>
        <p:txBody>
          <a:bodyPr wrap="square" lIns="0" tIns="0" rIns="0" bIns="0" anchor="t"/>
          <a:lstStyle/>
          <a:p>
            <a:pPr algn="ctr">
              <a:lnSpc>
                <a:spcPts val="2400"/>
              </a:lnSpc>
            </a:pPr>
            <a:r>
              <a:rPr lang="en-US" altLang="zh-TW" sz="3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年度新北市用藥安全暨衛生教育</a:t>
            </a:r>
            <a:endParaRPr lang="en-US" altLang="zh-TW" sz="3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400"/>
              </a:lnSpc>
            </a:pPr>
            <a:endParaRPr lang="en-US" altLang="zh-TW" sz="3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zh-TW" altLang="en-US" sz="3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委託專業服務</a:t>
            </a:r>
            <a:endParaRPr lang="en-US" altLang="zh-TW" sz="3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QA"/>
          <p:cNvSpPr txBox="1"/>
          <p:nvPr/>
        </p:nvSpPr>
        <p:spPr>
          <a:xfrm>
            <a:off x="2286000" y="5130799"/>
            <a:ext cx="7620000" cy="762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/>
            <a:r>
              <a:rPr lang="en-US" altLang="zh-TW" sz="2000" b="1" dirty="0">
                <a:solidFill>
                  <a:srgbClr val="F0C7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 &amp; A</a:t>
            </a:r>
          </a:p>
          <a:p>
            <a:pPr algn="ctr"/>
            <a:r>
              <a:rPr lang="zh-TW" altLang="en-US" sz="1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歡迎提問與交流</a:t>
            </a:r>
          </a:p>
        </p:txBody>
      </p:sp>
    </p:spTree>
    <p:extLst>
      <p:ext uri="{BB962C8B-B14F-4D97-AF65-F5344CB8AC3E}">
        <p14:creationId xmlns:p14="http://schemas.microsoft.com/office/powerpoint/2010/main" val="267770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DDE0FC5-181A-1172-692E-1DEBC5A25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755015"/>
              </p:ext>
            </p:extLst>
          </p:nvPr>
        </p:nvGraphicFramePr>
        <p:xfrm>
          <a:off x="501650" y="1924050"/>
          <a:ext cx="11188700" cy="279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4350">
                  <a:extLst>
                    <a:ext uri="{9D8B030D-6E8A-4147-A177-3AD203B41FA5}">
                      <a16:colId xmlns:a16="http://schemas.microsoft.com/office/drawing/2014/main" val="1365104046"/>
                    </a:ext>
                  </a:extLst>
                </a:gridCol>
                <a:gridCol w="5594350">
                  <a:extLst>
                    <a:ext uri="{9D8B030D-6E8A-4147-A177-3AD203B41FA5}">
                      <a16:colId xmlns:a16="http://schemas.microsoft.com/office/drawing/2014/main" val="3497937117"/>
                    </a:ext>
                  </a:extLst>
                </a:gridCol>
              </a:tblGrid>
              <a:tr h="40203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zh-TW" sz="2400" b="1" kern="10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原因</a:t>
                      </a:r>
                    </a:p>
                  </a:txBody>
                  <a:tcPr marL="66403" marR="66403" marT="0" marB="0" anchor="ctr">
                    <a:solidFill>
                      <a:srgbClr val="2B57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zh-TW" sz="2400" b="1" kern="10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建議 / 未來方向</a:t>
                      </a:r>
                    </a:p>
                  </a:txBody>
                  <a:tcPr marL="66403" marR="66403" marT="0" marB="0" anchor="ctr">
                    <a:solidFill>
                      <a:srgbClr val="2B5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056756"/>
                  </a:ext>
                </a:extLst>
              </a:tr>
              <a:tr h="2391963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buNone/>
                      </a:pPr>
                      <a:r>
                        <a:rPr lang="zh-TW" sz="2400" kern="100" dirty="0">
                          <a:solidFill>
                            <a:srgbClr val="3333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受招標作業延後影響，114年05月16日決標，契約05月17日生效。7、8月暑假難以安排校園場次，前期需優先開發一般民眾與銀髮族群，以達成期中績效指標。</a:t>
                      </a:r>
                    </a:p>
                  </a:txBody>
                  <a:tcPr marL="66403" marR="66403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buNone/>
                      </a:pPr>
                      <a:r>
                        <a:rPr lang="zh-TW" sz="2400" kern="100" dirty="0">
                          <a:solidFill>
                            <a:srgbClr val="3333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建請將招標作業提前至年初辦理，預留充裕前置作業時間，利於講座期程規劃與安排，順利達成年度目標。</a:t>
                      </a:r>
                    </a:p>
                  </a:txBody>
                  <a:tcPr marL="66403" marR="66403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370187"/>
                  </a:ext>
                </a:extLst>
              </a:tr>
            </a:tbl>
          </a:graphicData>
        </a:graphic>
      </p:graphicFrame>
      <p:sp>
        <p:nvSpPr>
          <p:cNvPr id="3" name="TitleBar">
            <a:extLst>
              <a:ext uri="{FF2B5EF4-FFF2-40B4-BE49-F238E27FC236}">
                <a16:creationId xmlns:a16="http://schemas.microsoft.com/office/drawing/2014/main" id="{BA5E9862-E135-C9EF-7632-A4AA323068F2}"/>
              </a:ext>
            </a:extLst>
          </p:cNvPr>
          <p:cNvSpPr/>
          <p:nvPr/>
        </p:nvSpPr>
        <p:spPr>
          <a:xfrm>
            <a:off x="514350" y="336550"/>
            <a:ext cx="11277600" cy="609600"/>
          </a:xfrm>
          <a:prstGeom prst="roundRect">
            <a:avLst/>
          </a:prstGeom>
          <a:solidFill>
            <a:srgbClr val="2B5797"/>
          </a:solidFill>
          <a:ln>
            <a:noFill/>
          </a:ln>
        </p:spPr>
        <p:txBody>
          <a:bodyPr lIns="91440" tIns="45720" rIns="91440" bIns="45720" anchor="ctr"/>
          <a:lstStyle/>
          <a:p>
            <a:pPr algn="ctr">
              <a:buNone/>
            </a:pPr>
            <a:r>
              <a:rPr lang="en-US" altLang="zh-TW" sz="2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zh-TW" sz="2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年度宣導講座檢討分析</a:t>
            </a:r>
          </a:p>
        </p:txBody>
      </p:sp>
    </p:spTree>
    <p:extLst>
      <p:ext uri="{BB962C8B-B14F-4D97-AF65-F5344CB8AC3E}">
        <p14:creationId xmlns:p14="http://schemas.microsoft.com/office/powerpoint/2010/main" val="11953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F06C00A-F7FC-D90A-899D-54BFA59E7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934253"/>
              </p:ext>
            </p:extLst>
          </p:nvPr>
        </p:nvGraphicFramePr>
        <p:xfrm>
          <a:off x="457200" y="1388010"/>
          <a:ext cx="11391900" cy="4081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5950">
                  <a:extLst>
                    <a:ext uri="{9D8B030D-6E8A-4147-A177-3AD203B41FA5}">
                      <a16:colId xmlns:a16="http://schemas.microsoft.com/office/drawing/2014/main" val="36562746"/>
                    </a:ext>
                  </a:extLst>
                </a:gridCol>
                <a:gridCol w="5695950">
                  <a:extLst>
                    <a:ext uri="{9D8B030D-6E8A-4147-A177-3AD203B41FA5}">
                      <a16:colId xmlns:a16="http://schemas.microsoft.com/office/drawing/2014/main" val="1220329113"/>
                    </a:ext>
                  </a:extLst>
                </a:gridCol>
              </a:tblGrid>
              <a:tr h="90398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zh-TW" sz="2400" b="1" kern="10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原因</a:t>
                      </a:r>
                    </a:p>
                  </a:txBody>
                  <a:tcPr anchor="ctr">
                    <a:solidFill>
                      <a:srgbClr val="2B57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zh-TW" sz="2400" b="1" kern="10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建議 / 未來方向</a:t>
                      </a:r>
                    </a:p>
                  </a:txBody>
                  <a:tcPr anchor="ctr">
                    <a:solidFill>
                      <a:srgbClr val="2B5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3003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buNone/>
                      </a:pPr>
                      <a:r>
                        <a:rPr lang="zh-TW" sz="2400" kern="100" dirty="0">
                          <a:solidFill>
                            <a:srgbClr val="3333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偏鄉人數要求至少20人，部分地區較難達成。遇颱風或氣候不佳時，民眾臨時請假導致參與人數不足。</a:t>
                      </a: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buNone/>
                      </a:pPr>
                      <a:r>
                        <a:rPr lang="zh-TW" sz="2400" kern="100" dirty="0">
                          <a:solidFill>
                            <a:srgbClr val="3333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建議偏鄉地區每場人數門檻由20人減少至15人。</a:t>
                      </a: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313184"/>
                  </a:ext>
                </a:extLst>
              </a:tr>
              <a:tr h="1814994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buNone/>
                      </a:pPr>
                      <a:r>
                        <a:rPr lang="zh-TW" sz="2400" kern="100" dirty="0">
                          <a:solidFill>
                            <a:srgbClr val="3333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今年度涵蓋六項主題（鎮靜安眠藥、髮類化粧品、兒童事故傷害防制、菸害防制、長照2.0），扣除前後測時間，實際授課時間有限，學員僅能獲得概念性觀念。</a:t>
                      </a:r>
                    </a:p>
                  </a:txBody>
                  <a:tcPr marL="68580" marR="68580" marT="0" marB="0" anchor="ctr">
                    <a:solidFill>
                      <a:srgbClr val="E8ED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buNone/>
                      </a:pPr>
                      <a:r>
                        <a:rPr lang="zh-TW" sz="2400" kern="100" dirty="0">
                          <a:solidFill>
                            <a:srgbClr val="3333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建議未來將宣導資源與時間聚焦於用藥安全核心主題，在有限時間內確保宣導達到實質效果與最大效益。</a:t>
                      </a:r>
                    </a:p>
                  </a:txBody>
                  <a:tcPr marL="68580" marR="68580" marT="0" marB="0" anchor="ctr">
                    <a:solidFill>
                      <a:srgbClr val="E8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484334"/>
                  </a:ext>
                </a:extLst>
              </a:tr>
            </a:tbl>
          </a:graphicData>
        </a:graphic>
      </p:graphicFrame>
      <p:sp>
        <p:nvSpPr>
          <p:cNvPr id="20" name="TitleBar"/>
          <p:cNvSpPr/>
          <p:nvPr/>
        </p:nvSpPr>
        <p:spPr>
          <a:xfrm>
            <a:off x="514350" y="336550"/>
            <a:ext cx="11277600" cy="609600"/>
          </a:xfrm>
          <a:prstGeom prst="roundRect">
            <a:avLst/>
          </a:prstGeom>
          <a:solidFill>
            <a:srgbClr val="2B5797"/>
          </a:solidFill>
          <a:ln>
            <a:noFill/>
          </a:ln>
        </p:spPr>
        <p:txBody>
          <a:bodyPr lIns="91440" tIns="45720" rIns="91440" bIns="45720" anchor="ctr"/>
          <a:lstStyle/>
          <a:p>
            <a:pPr algn="ctr">
              <a:buNone/>
            </a:pPr>
            <a:r>
              <a:rPr lang="en-US" altLang="zh-TW" sz="2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zh-TW" sz="2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年度宣導講座檢討分析（續）</a:t>
            </a:r>
          </a:p>
        </p:txBody>
      </p:sp>
    </p:spTree>
    <p:extLst>
      <p:ext uri="{BB962C8B-B14F-4D97-AF65-F5344CB8AC3E}">
        <p14:creationId xmlns:p14="http://schemas.microsoft.com/office/powerpoint/2010/main" val="128638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851BCC4-6131-B2F0-93DF-9D6EC925CE9D}"/>
              </a:ext>
            </a:extLst>
          </p:cNvPr>
          <p:cNvSpPr txBox="1"/>
          <p:nvPr/>
        </p:nvSpPr>
        <p:spPr>
          <a:xfrm>
            <a:off x="4729702" y="429492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本日課程綱要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60F12B9-F20E-F3D3-6440-4E32B1FF99AB}"/>
              </a:ext>
            </a:extLst>
          </p:cNvPr>
          <p:cNvSpPr txBox="1"/>
          <p:nvPr/>
        </p:nvSpPr>
        <p:spPr>
          <a:xfrm>
            <a:off x="3244338" y="1833733"/>
            <a:ext cx="62331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年度計畫案目標概要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藥師申請加入宣導團隊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單位場次申請與媒合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藥師執行流程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教案與問卷說明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執行成果回報</a:t>
            </a:r>
          </a:p>
        </p:txBody>
      </p:sp>
    </p:spTree>
    <p:extLst>
      <p:ext uri="{BB962C8B-B14F-4D97-AF65-F5344CB8AC3E}">
        <p14:creationId xmlns:p14="http://schemas.microsoft.com/office/powerpoint/2010/main" val="4153381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CD563C5-16DB-6E4D-9FBB-84A9673FC32B}"/>
              </a:ext>
            </a:extLst>
          </p:cNvPr>
          <p:cNvSpPr txBox="1"/>
          <p:nvPr/>
        </p:nvSpPr>
        <p:spPr>
          <a:xfrm>
            <a:off x="1470660" y="2621280"/>
            <a:ext cx="92506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6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115</a:t>
            </a:r>
            <a:r>
              <a:rPr kumimoji="0" lang="zh-TW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年度計畫案目標概要</a:t>
            </a:r>
            <a:endParaRPr kumimoji="0" lang="en-US" altLang="zh-TW" sz="6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內容版面配置區 9">
            <a:extLst>
              <a:ext uri="{FF2B5EF4-FFF2-40B4-BE49-F238E27FC236}">
                <a16:creationId xmlns:a16="http://schemas.microsoft.com/office/drawing/2014/main" id="{585D9854-D8B7-B0F2-DD47-9193F956B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224322"/>
              </p:ext>
            </p:extLst>
          </p:nvPr>
        </p:nvGraphicFramePr>
        <p:xfrm>
          <a:off x="1131300" y="1454780"/>
          <a:ext cx="9929399" cy="49783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4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7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endParaRPr lang="zh-TW" altLang="en-US" sz="2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91" marR="68591" marT="45742" marB="45742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altLang="zh-TW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114</a:t>
                      </a:r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年執行場次</a:t>
                      </a:r>
                      <a:endParaRPr lang="zh-TW" altLang="en-US" sz="2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91" marR="68591" marT="45742" marB="45742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今</a:t>
                      </a:r>
                      <a:r>
                        <a:rPr lang="en-US" altLang="zh-TW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(115)</a:t>
                      </a:r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年目標場次</a:t>
                      </a:r>
                      <a:r>
                        <a:rPr lang="en-US" altLang="zh-TW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</a:t>
                      </a:r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91" marR="68591" marT="45742" marB="4574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5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學生族群</a:t>
                      </a:r>
                      <a:endParaRPr lang="zh-TW" altLang="en-US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高中職以上</a:t>
                      </a:r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5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銀髮族群</a:t>
                      </a:r>
                      <a:endParaRPr lang="zh-TW" altLang="en-US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5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一般民眾</a:t>
                      </a:r>
                      <a:endParaRPr lang="zh-TW" altLang="en-US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5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新北市原住民族文化健康站</a:t>
                      </a:r>
                      <a:endParaRPr lang="zh-TW" altLang="en-US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5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人以上大型講座</a:t>
                      </a:r>
                      <a:endParaRPr lang="zh-TW" altLang="en-US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Total</a:t>
                      </a:r>
                      <a:endParaRPr lang="zh-TW" altLang="en-US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</a:t>
                      </a:r>
                      <a:r>
                        <a:rPr lang="zh-TW" altLang="en-US" sz="1800" b="1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</a:t>
                      </a:r>
                      <a:r>
                        <a:rPr lang="zh-TW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800" b="1" i="0" u="none" strike="noStrike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145" marR="7145" marT="953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A823007C-D609-C0DB-ED1A-42D32483F130}"/>
              </a:ext>
            </a:extLst>
          </p:cNvPr>
          <p:cNvSpPr txBox="1"/>
          <p:nvPr/>
        </p:nvSpPr>
        <p:spPr>
          <a:xfrm>
            <a:off x="3550630" y="119093"/>
            <a:ext cx="524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115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年度計畫案</a:t>
            </a:r>
            <a:r>
              <a:rPr lang="zh-TW" altLang="en-US" sz="3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目標概要</a:t>
            </a:r>
            <a:endParaRPr kumimoji="0" lang="en-US" altLang="zh-TW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EE3512-E597-B12C-71BD-614F5C525E77}"/>
              </a:ext>
            </a:extLst>
          </p:cNvPr>
          <p:cNvSpPr txBox="1"/>
          <p:nvPr/>
        </p:nvSpPr>
        <p:spPr>
          <a:xfrm>
            <a:off x="3676650" y="931560"/>
            <a:ext cx="483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用藥安全推廣講座</a:t>
            </a:r>
            <a:r>
              <a:rPr lang="zh-TW" altLang="en-US" sz="2800" b="1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對象族群</a:t>
            </a:r>
            <a:endParaRPr lang="en-US" altLang="zh-TW" sz="2800" b="1" dirty="0">
              <a:solidFill>
                <a:srgbClr val="0070C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494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809E931-824F-2D61-B04E-714D2BE1204E}"/>
              </a:ext>
            </a:extLst>
          </p:cNvPr>
          <p:cNvSpPr txBox="1"/>
          <p:nvPr/>
        </p:nvSpPr>
        <p:spPr>
          <a:xfrm>
            <a:off x="3550630" y="119093"/>
            <a:ext cx="524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115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年度計畫案</a:t>
            </a:r>
            <a:r>
              <a:rPr lang="zh-TW" altLang="en-US" sz="3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目標概要</a:t>
            </a:r>
            <a:endParaRPr kumimoji="0" lang="en-US" altLang="zh-TW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EB0AA5-7EDE-8DA0-DD10-1AB85E800719}"/>
              </a:ext>
            </a:extLst>
          </p:cNvPr>
          <p:cNvSpPr txBox="1"/>
          <p:nvPr/>
        </p:nvSpPr>
        <p:spPr>
          <a:xfrm>
            <a:off x="3676650" y="931560"/>
            <a:ext cx="483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用藥安全推廣講座</a:t>
            </a:r>
            <a:r>
              <a:rPr lang="zh-TW" altLang="en-US" sz="2800" b="1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宣導區域</a:t>
            </a:r>
            <a:endParaRPr lang="en-US" altLang="zh-TW" sz="2800" b="1" dirty="0">
              <a:solidFill>
                <a:srgbClr val="0070C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51CCAF1-1EB2-29A7-B26A-B76F4969954D}"/>
              </a:ext>
            </a:extLst>
          </p:cNvPr>
          <p:cNvSpPr txBox="1"/>
          <p:nvPr/>
        </p:nvSpPr>
        <p:spPr>
          <a:xfrm>
            <a:off x="1229415" y="1771456"/>
            <a:ext cx="98887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1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偏鄉地區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kumimoji="1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kumimoji="1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：深坑、瑞芳、石碇、坪林、三芝、石門、八里、平溪、雙溪、貢寮、金山、萬里、烏來）：每區域辦理至少</a:t>
            </a:r>
            <a:r>
              <a:rPr kumimoji="1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場次，總共不低於</a:t>
            </a:r>
            <a:r>
              <a:rPr kumimoji="1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場，每場次至少</a:t>
            </a:r>
            <a:r>
              <a: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人參加。</a:t>
            </a:r>
            <a:endParaRPr kumimoji="1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偏鄉地區以外之</a:t>
            </a:r>
            <a:r>
              <a:rPr kumimoji="1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其他行政區域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：每區辦理至少</a:t>
            </a:r>
            <a:r>
              <a:rPr kumimoji="1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場次，每場次至少</a:t>
            </a:r>
            <a:r>
              <a:rPr kumimoji="1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人參加。</a:t>
            </a:r>
            <a:endParaRPr kumimoji="1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</a:t>
            </a:r>
            <a:r>
              <a:rPr kumimoji="1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原住民族文化健康站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：依新北市政府原住民族行政局公布之站點名冊，於不同行政區或依新北市政府衛生局指定之站點辦理不重複站點</a:t>
            </a:r>
            <a:r>
              <a: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場次，每場次至少</a:t>
            </a:r>
            <a:r>
              <a:rPr kumimoji="1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人參加，實際執行之行政區不可納入第</a:t>
            </a:r>
            <a:r>
              <a: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點及第</a:t>
            </a:r>
            <a:r>
              <a: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點基本場次內。</a:t>
            </a:r>
            <a:endParaRPr kumimoji="1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辦理至少</a:t>
            </a:r>
            <a:r>
              <a:rPr kumimoji="1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場次大型講座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，結合鄰里系統（住宅式大樓）、民間團體或其他局處（社會局老人共餐地點），每場次至少</a:t>
            </a:r>
            <a:r>
              <a:rPr kumimoji="1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kumimoji="1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人。</a:t>
            </a:r>
          </a:p>
        </p:txBody>
      </p:sp>
    </p:spTree>
    <p:extLst>
      <p:ext uri="{BB962C8B-B14F-4D97-AF65-F5344CB8AC3E}">
        <p14:creationId xmlns:p14="http://schemas.microsoft.com/office/powerpoint/2010/main" val="2654481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 [1775384228001]">
  <a:themeElements>
    <a:clrScheme name="Office">
      <a:dk1>
        <a:srgbClr val="FFFFFF"/>
      </a:dk1>
      <a:lt1>
        <a:srgbClr val="0C2D48"/>
      </a:lt1>
      <a:dk2>
        <a:srgbClr val="B8D4DB"/>
      </a:dk2>
      <a:lt2>
        <a:srgbClr val="163D5C"/>
      </a:lt2>
      <a:accent1>
        <a:srgbClr val="1A8A7D"/>
      </a:accent1>
      <a:accent2>
        <a:srgbClr val="2CB5A0"/>
      </a:accent2>
      <a:accent3>
        <a:srgbClr val="5CBFB5"/>
      </a:accent3>
      <a:accent4>
        <a:srgbClr val="F0C75E"/>
      </a:accent4>
      <a:accent5>
        <a:srgbClr val="4A9FCC"/>
      </a:accent5>
      <a:accent6>
        <a:srgbClr val="E8734A"/>
      </a:accent6>
      <a:hlink>
        <a:srgbClr val="0563C1"/>
      </a:hlink>
      <a:folHlink>
        <a:srgbClr val="954F72"/>
      </a:folHlink>
    </a:clrScheme>
    <a:fontScheme name="Office">
      <a:majorFont>
        <a:latin typeface="微軟正黑體" panose="020F0302020204030204"/>
        <a:ea typeface="微軟正黑體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微軟正黑體" panose="020F0502020204030204"/>
        <a:ea typeface="微軟正黑體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4201C8-9C55-4B82-8DD6-B3A0EEDF6C6D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bd46261f-75a2-411b-a7e2-f399fccba1de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2110</Words>
  <Application>Microsoft Office PowerPoint</Application>
  <PresentationFormat>寬螢幕</PresentationFormat>
  <Paragraphs>297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4" baseType="lpstr">
      <vt:lpstr>微軟正黑體</vt:lpstr>
      <vt:lpstr>標楷體</vt:lpstr>
      <vt:lpstr>Arial</vt:lpstr>
      <vt:lpstr>Calibri</vt:lpstr>
      <vt:lpstr>Wingdings</vt:lpstr>
      <vt:lpstr>Office 佈景主題 [1775384228001]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成果回報表 ━━━━━━━━━ 學生族群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博彥 張</dc:creator>
  <cp:lastModifiedBy>博彥 張</cp:lastModifiedBy>
  <cp:revision>15</cp:revision>
  <dcterms:created xsi:type="dcterms:W3CDTF">2026-04-05T09:32:24Z</dcterms:created>
  <dcterms:modified xsi:type="dcterms:W3CDTF">2026-04-19T00:50:46Z</dcterms:modified>
</cp:coreProperties>
</file>