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6" r:id="rId3"/>
    <p:sldId id="259" r:id="rId4"/>
    <p:sldId id="267" r:id="rId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4A4BF5-46CE-46F3-9FD9-7E705058E076}" v="1" dt="2026-08-02T03:22:25.1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6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45000" cy="45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ACCD661-403E-B2E8-DF22-FB2715D3AB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825C2A63-8CF4-559F-B7DF-2A96A27D50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8ACBA52-8C3B-965E-C1E2-6A7C09D5BC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DC6EB-D80A-4EA5-8209-ECD740776EB1}" type="datetimeFigureOut">
              <a:rPr lang="zh-TW" altLang="en-US" smtClean="0"/>
              <a:t>2026/8/2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1A64D39-166E-73D6-B429-9DF667751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4638D94-0CE7-32FD-1DF9-AD62FB531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A6B95-1F02-4F3B-8487-56942EF355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17105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1EF3C92-C884-FE0D-F364-0C5EC368E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5448D668-CAE8-4D26-5E27-4D90E502C2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CA6B27C-FB5C-D32A-882B-17CC1A03FD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DC6EB-D80A-4EA5-8209-ECD740776EB1}" type="datetimeFigureOut">
              <a:rPr lang="zh-TW" altLang="en-US" smtClean="0"/>
              <a:t>2026/8/2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B922DDE-5740-DD5B-2C77-C01F552D1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527A835-FA27-8856-9644-18C7B8417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A6B95-1F02-4F3B-8487-56942EF355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9610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94813239-30D4-BF61-5925-0B677646D3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71B096D7-F340-B20C-45E2-B6D4F87C1C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DA8B31F-EC18-762E-3562-8E1F008A2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DC6EB-D80A-4EA5-8209-ECD740776EB1}" type="datetimeFigureOut">
              <a:rPr lang="zh-TW" altLang="en-US" smtClean="0"/>
              <a:t>2026/8/2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B1250AE-4CDD-3C3A-D1AC-7F2E0ED5A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AF96A83-8113-9A59-4D46-CB654AD8B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A6B95-1F02-4F3B-8487-56942EF355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39127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738E394-6329-1A8F-83F5-187A6423C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2BF3081-B843-1A77-35D9-D0A06AA995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85EA5AB-EC02-41BD-9966-4873B023F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DC6EB-D80A-4EA5-8209-ECD740776EB1}" type="datetimeFigureOut">
              <a:rPr lang="zh-TW" altLang="en-US" smtClean="0"/>
              <a:t>2026/8/2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D83E982-C645-9C10-C954-70B900C28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60AFB31-9E14-F213-E470-21F86CA9F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A6B95-1F02-4F3B-8487-56942EF355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34347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A4BF4FB-9567-AB14-F42C-9D99E9AC6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9CED5BF-CB8F-87E1-218D-66B02D947A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D6A35CA-2FC0-85B0-A50C-81781F925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DC6EB-D80A-4EA5-8209-ECD740776EB1}" type="datetimeFigureOut">
              <a:rPr lang="zh-TW" altLang="en-US" smtClean="0"/>
              <a:t>2026/8/2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5EB25FF-3C7A-77D1-A8AA-7F0680A9C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BEAE89C-EF18-CFB4-3DB5-859A3D704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A6B95-1F02-4F3B-8487-56942EF355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21190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F0298FC-D5E0-9027-A9A6-2898DC82C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4DFC0EF-E91A-2E68-0B8C-CD7469B416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A970A80C-D17A-5036-0AB7-21D6A80B67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F394589-595C-0E6C-E005-A09B036DC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DC6EB-D80A-4EA5-8209-ECD740776EB1}" type="datetimeFigureOut">
              <a:rPr lang="zh-TW" altLang="en-US" smtClean="0"/>
              <a:t>2026/8/2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A67E3CA0-9EA7-54E3-0331-A97E2007A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8D1384D8-5009-ADA9-F33F-0D5335F58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A6B95-1F02-4F3B-8487-56942EF355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1327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D634F7D-5FA8-4E2D-A7CD-8CD534757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4F1183E-BB7D-7DB5-0C24-83FDE2279E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D13D4DDE-F129-36EA-55F8-EAF8F914F7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DA837F0E-2CD5-259C-3935-4D6D85059A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1AB94214-FC8E-4929-52DB-89D57821F3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A6C0650F-B5F4-E423-6713-5114D3B80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DC6EB-D80A-4EA5-8209-ECD740776EB1}" type="datetimeFigureOut">
              <a:rPr lang="zh-TW" altLang="en-US" smtClean="0"/>
              <a:t>2026/8/2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D6C92357-FA48-9E91-06F5-6ABECF20D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66D559B7-478D-FFCC-A991-A5E2610DA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A6B95-1F02-4F3B-8487-56942EF355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63919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1DF62E9-77F3-4C9E-F5E7-A54A212FB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149D180-6E54-85E8-98AA-1EFC16322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DC6EB-D80A-4EA5-8209-ECD740776EB1}" type="datetimeFigureOut">
              <a:rPr lang="zh-TW" altLang="en-US" smtClean="0"/>
              <a:t>2026/8/2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8C315C53-E76B-1196-81A2-543208916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16FD0F87-64D6-35DA-DAE2-D92C0CF24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A6B95-1F02-4F3B-8487-56942EF355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6982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D2F024C8-C861-425D-F207-83C1BDBBA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DC6EB-D80A-4EA5-8209-ECD740776EB1}" type="datetimeFigureOut">
              <a:rPr lang="zh-TW" altLang="en-US" smtClean="0"/>
              <a:t>2026/8/2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CE217092-EB97-5383-2B17-22BDF3A35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43E23F0-9DE5-3619-54D4-E6350692C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A6B95-1F02-4F3B-8487-56942EF355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75223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9708537-58EB-F3C3-28CA-63E5A9048F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FCBB24C-C684-57E3-2C4C-17C4D0824A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9FF024F4-A9EA-D17F-559D-5E2E9D6A97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8F665C16-3AE3-9EB8-D4EE-7A9496E6B3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DC6EB-D80A-4EA5-8209-ECD740776EB1}" type="datetimeFigureOut">
              <a:rPr lang="zh-TW" altLang="en-US" smtClean="0"/>
              <a:t>2026/8/2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3816169-CDBD-225B-FCE1-91C6C9E3A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55D6F34-03FC-3D34-3FCB-41796CDF0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A6B95-1F02-4F3B-8487-56942EF355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2884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7126711-AE79-9426-7F04-AE4FE4D1B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B91CB167-512B-B258-E9A7-7351E7B742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278C3C72-63E0-7895-3A8A-8835093A85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3BF59C4B-285E-B48B-FD8F-AE3CE3BC7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DC6EB-D80A-4EA5-8209-ECD740776EB1}" type="datetimeFigureOut">
              <a:rPr lang="zh-TW" altLang="en-US" smtClean="0"/>
              <a:t>2026/8/2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B1456FE5-53F7-D12F-6055-301CBA5B9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8017922-4136-9799-FD66-73A44CF1F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A6B95-1F02-4F3B-8487-56942EF355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679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20241051-A3FD-94AD-F435-8BC3BB527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93B7EF4-F146-FC0D-FF3C-DC6AC89FBC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B735227-CEF4-C830-1D46-4DC9A1A3D5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EDC6EB-D80A-4EA5-8209-ECD740776EB1}" type="datetimeFigureOut">
              <a:rPr lang="zh-TW" altLang="en-US" smtClean="0"/>
              <a:t>2026/8/2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90D9CD4-AAAD-CDCF-1366-521F30B3E3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64CC589-C6B0-C2FA-C4A9-57E23318AE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A6B95-1F02-4F3B-8487-56942EF355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4000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3864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B9392DFD-4FB7-4BCB-8C71-98964D761053}"/>
              </a:ext>
            </a:extLst>
          </p:cNvPr>
          <p:cNvSpPr/>
          <p:nvPr/>
        </p:nvSpPr>
        <p:spPr>
          <a:xfrm>
            <a:off x="1016000" y="1905000"/>
            <a:ext cx="1219200" cy="101600"/>
          </a:xfrm>
          <a:prstGeom prst="rect">
            <a:avLst/>
          </a:prstGeom>
          <a:solidFill>
            <a:srgbClr val="8EA9DB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zh-TW" altLang="en-US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CD62CA66-6FB1-4619-8EB4-B823BF4F5A73}"/>
              </a:ext>
            </a:extLst>
          </p:cNvPr>
          <p:cNvSpPr txBox="1"/>
          <p:nvPr/>
        </p:nvSpPr>
        <p:spPr>
          <a:xfrm>
            <a:off x="1016000" y="2286000"/>
            <a:ext cx="10160000" cy="8890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en-US" altLang="zh-TW" sz="5400" b="1">
                <a:solidFill>
                  <a:srgbClr val="FFFFFF"/>
                </a:solidFill>
              </a:rPr>
              <a:t>ARMS </a:t>
            </a:r>
            <a:r>
              <a:rPr lang="zh-TW" altLang="en-US" sz="5400" b="1">
                <a:solidFill>
                  <a:srgbClr val="FFFFFF"/>
                </a:solidFill>
              </a:rPr>
              <a:t>量表解說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9EF00073-5EF1-4F8B-A066-AF2AC3B0D674}"/>
              </a:ext>
            </a:extLst>
          </p:cNvPr>
          <p:cNvSpPr txBox="1"/>
          <p:nvPr/>
        </p:nvSpPr>
        <p:spPr>
          <a:xfrm>
            <a:off x="1016000" y="3251200"/>
            <a:ext cx="10160000" cy="406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en-US" altLang="zh-TW" sz="2000">
                <a:solidFill>
                  <a:srgbClr val="AFC0DE"/>
                </a:solidFill>
              </a:rPr>
              <a:t>Adherence to Refills and Medications Scale</a:t>
            </a:r>
            <a:endParaRPr lang="zh-TW" altLang="en-US" sz="2000">
              <a:solidFill>
                <a:srgbClr val="AFC0DE"/>
              </a:solidFill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310DF60-894E-4DA1-AF18-1172DCD37C85}"/>
              </a:ext>
            </a:extLst>
          </p:cNvPr>
          <p:cNvSpPr/>
          <p:nvPr/>
        </p:nvSpPr>
        <p:spPr>
          <a:xfrm>
            <a:off x="1016000" y="4013200"/>
            <a:ext cx="7620000" cy="25400"/>
          </a:xfrm>
          <a:prstGeom prst="rect">
            <a:avLst/>
          </a:prstGeom>
          <a:solidFill>
            <a:srgbClr val="4472C4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EDB6454A-7090-4246-AC0D-CBDF81C4FEF0}"/>
              </a:ext>
            </a:extLst>
          </p:cNvPr>
          <p:cNvSpPr txBox="1"/>
          <p:nvPr/>
        </p:nvSpPr>
        <p:spPr>
          <a:xfrm>
            <a:off x="1016000" y="4267200"/>
            <a:ext cx="9652000" cy="4572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zh-TW" altLang="en-US" sz="2400">
                <a:solidFill>
                  <a:srgbClr val="FFFFFF"/>
                </a:solidFill>
              </a:rPr>
              <a:t>用藥配合度量表判讀　</a:t>
            </a:r>
            <a:r>
              <a:rPr lang="en-US" altLang="zh-TW" sz="2400">
                <a:solidFill>
                  <a:srgbClr val="FFFFFF"/>
                </a:solidFill>
              </a:rPr>
              <a:t>×</a:t>
            </a:r>
            <a:r>
              <a:rPr lang="zh-TW" altLang="en-US" sz="2400">
                <a:solidFill>
                  <a:srgbClr val="FFFFFF"/>
                </a:solidFill>
              </a:rPr>
              <a:t>　藥師諮詢標準作業流程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055B7D1C-F5B6-4268-B76B-39182BB83A10}"/>
              </a:ext>
            </a:extLst>
          </p:cNvPr>
          <p:cNvSpPr txBox="1"/>
          <p:nvPr/>
        </p:nvSpPr>
        <p:spPr>
          <a:xfrm>
            <a:off x="1016000" y="5740400"/>
            <a:ext cx="5080000" cy="3302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zh-TW" altLang="en-US" sz="1600">
                <a:solidFill>
                  <a:srgbClr val="C7D4EA"/>
                </a:solidFill>
              </a:rPr>
              <a:t>藥師端衛教教材</a:t>
            </a:r>
          </a:p>
        </p:txBody>
      </p:sp>
    </p:spTree>
    <p:extLst>
      <p:ext uri="{BB962C8B-B14F-4D97-AF65-F5344CB8AC3E}">
        <p14:creationId xmlns:p14="http://schemas.microsoft.com/office/powerpoint/2010/main" val="1819454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物件 5">
            <a:extLst>
              <a:ext uri="{FF2B5EF4-FFF2-40B4-BE49-F238E27FC236}">
                <a16:creationId xmlns:a16="http://schemas.microsoft.com/office/drawing/2014/main" id="{AD876EC8-22CF-E030-8271-7E32D4BF7D9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4663060"/>
              </p:ext>
            </p:extLst>
          </p:nvPr>
        </p:nvGraphicFramePr>
        <p:xfrm>
          <a:off x="386909" y="11746"/>
          <a:ext cx="4807391" cy="68081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3238363" imgH="4582730" progId="Acrobat.Document.DC">
                  <p:embed/>
                </p:oleObj>
              </mc:Choice>
              <mc:Fallback>
                <p:oleObj name="Acrobat Document" r:id="rId2" imgW="3238363" imgH="4582730" progId="Acrobat.Document.DC">
                  <p:embed/>
                  <p:pic>
                    <p:nvPicPr>
                      <p:cNvPr id="6" name="物件 5">
                        <a:extLst>
                          <a:ext uri="{FF2B5EF4-FFF2-40B4-BE49-F238E27FC236}">
                            <a16:creationId xmlns:a16="http://schemas.microsoft.com/office/drawing/2014/main" id="{AD876EC8-22CF-E030-8271-7E32D4BF7D9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86909" y="11746"/>
                        <a:ext cx="4807391" cy="6808154"/>
                      </a:xfrm>
                      <a:prstGeom prst="rect">
                        <a:avLst/>
                      </a:prstGeom>
                      <a:ln>
                        <a:solidFill>
                          <a:srgbClr val="FF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矩形 8">
            <a:extLst>
              <a:ext uri="{FF2B5EF4-FFF2-40B4-BE49-F238E27FC236}">
                <a16:creationId xmlns:a16="http://schemas.microsoft.com/office/drawing/2014/main" id="{2261D6C3-DA55-D923-F6B4-8C710E45FC24}"/>
              </a:ext>
            </a:extLst>
          </p:cNvPr>
          <p:cNvSpPr/>
          <p:nvPr/>
        </p:nvSpPr>
        <p:spPr>
          <a:xfrm>
            <a:off x="3180772" y="4559244"/>
            <a:ext cx="1452700" cy="26675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92D3A2B4-5F17-40E1-8D75-553CF7C9E7B7}"/>
              </a:ext>
            </a:extLst>
          </p:cNvPr>
          <p:cNvSpPr/>
          <p:nvPr/>
        </p:nvSpPr>
        <p:spPr>
          <a:xfrm>
            <a:off x="5778500" y="254000"/>
            <a:ext cx="6223000" cy="1422400"/>
          </a:xfrm>
          <a:prstGeom prst="roundRect">
            <a:avLst/>
          </a:prstGeom>
          <a:solidFill>
            <a:srgbClr val="1F3864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zh-TW" altLang="en-US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2DBB7467-15C1-4084-8D54-F426A08E8DA9}"/>
              </a:ext>
            </a:extLst>
          </p:cNvPr>
          <p:cNvSpPr txBox="1"/>
          <p:nvPr/>
        </p:nvSpPr>
        <p:spPr>
          <a:xfrm>
            <a:off x="6032500" y="381000"/>
            <a:ext cx="5715000" cy="381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en-US" altLang="zh-TW" sz="2200" b="1">
                <a:solidFill>
                  <a:srgbClr val="FFFFFF"/>
                </a:solidFill>
              </a:rPr>
              <a:t>ARMS </a:t>
            </a:r>
            <a:r>
              <a:rPr lang="zh-TW" altLang="en-US" sz="2200" b="1">
                <a:solidFill>
                  <a:srgbClr val="FFFFFF"/>
                </a:solidFill>
              </a:rPr>
              <a:t>量表判讀說明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3374DB85-6F58-4200-9CAD-52FA6FB26815}"/>
              </a:ext>
            </a:extLst>
          </p:cNvPr>
          <p:cNvSpPr txBox="1"/>
          <p:nvPr/>
        </p:nvSpPr>
        <p:spPr>
          <a:xfrm>
            <a:off x="6032500" y="838200"/>
            <a:ext cx="5715000" cy="3302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zh-TW" altLang="en-US" sz="1600">
                <a:solidFill>
                  <a:srgbClr val="D5E0F2"/>
                </a:solidFill>
              </a:rPr>
              <a:t>遵循醫囑領藥量表  →  第 </a:t>
            </a:r>
            <a:r>
              <a:rPr lang="en-US" altLang="zh-TW" sz="1600">
                <a:solidFill>
                  <a:srgbClr val="D5E0F2"/>
                </a:solidFill>
              </a:rPr>
              <a:t>3</a:t>
            </a:r>
            <a:r>
              <a:rPr lang="zh-TW" altLang="en-US" sz="1600">
                <a:solidFill>
                  <a:srgbClr val="D5E0F2"/>
                </a:solidFill>
              </a:rPr>
              <a:t>、</a:t>
            </a:r>
            <a:r>
              <a:rPr lang="en-US" altLang="zh-TW" sz="1600">
                <a:solidFill>
                  <a:srgbClr val="D5E0F2"/>
                </a:solidFill>
              </a:rPr>
              <a:t>4</a:t>
            </a:r>
            <a:r>
              <a:rPr lang="zh-TW" altLang="en-US" sz="1600">
                <a:solidFill>
                  <a:srgbClr val="D5E0F2"/>
                </a:solidFill>
              </a:rPr>
              <a:t>、</a:t>
            </a:r>
            <a:r>
              <a:rPr lang="en-US" altLang="zh-TW" sz="1600">
                <a:solidFill>
                  <a:srgbClr val="D5E0F2"/>
                </a:solidFill>
              </a:rPr>
              <a:t>11</a:t>
            </a:r>
            <a:r>
              <a:rPr lang="zh-TW" altLang="en-US" sz="1600">
                <a:solidFill>
                  <a:srgbClr val="D5E0F2"/>
                </a:solidFill>
              </a:rPr>
              <a:t>、</a:t>
            </a:r>
            <a:r>
              <a:rPr lang="en-US" altLang="zh-TW" sz="1600">
                <a:solidFill>
                  <a:srgbClr val="D5E0F2"/>
                </a:solidFill>
              </a:rPr>
              <a:t>12 </a:t>
            </a:r>
            <a:r>
              <a:rPr lang="zh-TW" altLang="en-US" sz="1600">
                <a:solidFill>
                  <a:srgbClr val="D5E0F2"/>
                </a:solidFill>
              </a:rPr>
              <a:t>題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45DEA0D1-3EF1-4C59-B4DA-53C10D66D8E8}"/>
              </a:ext>
            </a:extLst>
          </p:cNvPr>
          <p:cNvSpPr txBox="1"/>
          <p:nvPr/>
        </p:nvSpPr>
        <p:spPr>
          <a:xfrm>
            <a:off x="6032500" y="1219200"/>
            <a:ext cx="5715000" cy="3302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zh-TW" altLang="en-US" sz="1600">
                <a:solidFill>
                  <a:srgbClr val="D5E0F2"/>
                </a:solidFill>
              </a:rPr>
              <a:t>用藥配合度量表  →  其他題目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224CF7E5-403B-48D2-8C82-E642B1F1620F}"/>
              </a:ext>
            </a:extLst>
          </p:cNvPr>
          <p:cNvSpPr txBox="1"/>
          <p:nvPr/>
        </p:nvSpPr>
        <p:spPr>
          <a:xfrm>
            <a:off x="5778500" y="1879600"/>
            <a:ext cx="2540000" cy="3302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zh-TW" altLang="en-US" b="1">
                <a:solidFill>
                  <a:srgbClr val="1F3864"/>
                </a:solidFill>
              </a:rPr>
              <a:t>作答選項對照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79EE9F5E-C5F9-4020-9531-481548A8470E}"/>
              </a:ext>
            </a:extLst>
          </p:cNvPr>
          <p:cNvSpPr/>
          <p:nvPr/>
        </p:nvSpPr>
        <p:spPr>
          <a:xfrm>
            <a:off x="5778500" y="2260600"/>
            <a:ext cx="6223000" cy="38100"/>
          </a:xfrm>
          <a:prstGeom prst="rect">
            <a:avLst/>
          </a:prstGeom>
          <a:solidFill>
            <a:srgbClr val="4472C4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zh-TW" altLang="en-US"/>
          </a:p>
        </p:txBody>
      </p:sp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1C615F9B-075B-4A82-B20F-A04C55798D18}"/>
              </a:ext>
            </a:extLst>
          </p:cNvPr>
          <p:cNvSpPr/>
          <p:nvPr/>
        </p:nvSpPr>
        <p:spPr>
          <a:xfrm>
            <a:off x="5778500" y="2489200"/>
            <a:ext cx="6223000" cy="812800"/>
          </a:xfrm>
          <a:prstGeom prst="round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zh-TW" altLang="en-US"/>
          </a:p>
        </p:txBody>
      </p:sp>
      <p:sp>
        <p:nvSpPr>
          <p:cNvPr id="25" name="橢圓 24">
            <a:extLst>
              <a:ext uri="{FF2B5EF4-FFF2-40B4-BE49-F238E27FC236}">
                <a16:creationId xmlns:a16="http://schemas.microsoft.com/office/drawing/2014/main" id="{7BC99E43-BDBB-408A-B5CB-0B090546214F}"/>
              </a:ext>
            </a:extLst>
          </p:cNvPr>
          <p:cNvSpPr/>
          <p:nvPr/>
        </p:nvSpPr>
        <p:spPr>
          <a:xfrm>
            <a:off x="5981700" y="2692400"/>
            <a:ext cx="406400" cy="406400"/>
          </a:xfrm>
          <a:prstGeom prst="ellipse">
            <a:avLst/>
          </a:prstGeom>
          <a:solidFill>
            <a:srgbClr val="4472C4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0" anchor="ctr" anchorCtr="0">
            <a:noAutofit/>
          </a:bodyPr>
          <a:lstStyle/>
          <a:p>
            <a:pPr algn="l"/>
            <a:r>
              <a:rPr lang="en-US" altLang="zh-TW" sz="1500" b="1">
                <a:solidFill>
                  <a:srgbClr val="FFFFFF"/>
                </a:solidFill>
              </a:rPr>
              <a:t>1</a:t>
            </a:r>
            <a:endParaRPr lang="zh-TW" altLang="en-US" sz="1500" b="1">
              <a:solidFill>
                <a:srgbClr val="FFFFFF"/>
              </a:solidFill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0E7AA7E3-7E73-4814-8671-4845D27F0EB5}"/>
              </a:ext>
            </a:extLst>
          </p:cNvPr>
          <p:cNvSpPr txBox="1"/>
          <p:nvPr/>
        </p:nvSpPr>
        <p:spPr>
          <a:xfrm>
            <a:off x="6515100" y="2692400"/>
            <a:ext cx="1219200" cy="4064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zh-TW" altLang="en-US" b="1">
                <a:solidFill>
                  <a:srgbClr val="1F3864"/>
                </a:solidFill>
              </a:rPr>
              <a:t>從未如此</a:t>
            </a:r>
          </a:p>
        </p:txBody>
      </p:sp>
      <p:sp>
        <p:nvSpPr>
          <p:cNvPr id="27" name="箭號: 向右 26">
            <a:extLst>
              <a:ext uri="{FF2B5EF4-FFF2-40B4-BE49-F238E27FC236}">
                <a16:creationId xmlns:a16="http://schemas.microsoft.com/office/drawing/2014/main" id="{2F763E2E-43C9-44F6-A797-B9B2AC341886}"/>
              </a:ext>
            </a:extLst>
          </p:cNvPr>
          <p:cNvSpPr/>
          <p:nvPr/>
        </p:nvSpPr>
        <p:spPr>
          <a:xfrm>
            <a:off x="7861300" y="2794000"/>
            <a:ext cx="508000" cy="203200"/>
          </a:xfrm>
          <a:prstGeom prst="rightArrow">
            <a:avLst/>
          </a:prstGeom>
          <a:solidFill>
            <a:srgbClr val="4472C4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zh-TW" altLang="en-US"/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784B96D4-0878-4F87-AB27-C801881F5FB8}"/>
              </a:ext>
            </a:extLst>
          </p:cNvPr>
          <p:cNvSpPr txBox="1"/>
          <p:nvPr/>
        </p:nvSpPr>
        <p:spPr>
          <a:xfrm>
            <a:off x="8521700" y="2692400"/>
            <a:ext cx="3276600" cy="4064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zh-TW" altLang="en-US" sz="1700" b="1">
                <a:solidFill>
                  <a:srgbClr val="000000"/>
                </a:solidFill>
              </a:rPr>
              <a:t>從來沒發生過</a:t>
            </a:r>
          </a:p>
        </p:txBody>
      </p:sp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E96ACA57-9762-4045-A459-6D617F0E633F}"/>
              </a:ext>
            </a:extLst>
          </p:cNvPr>
          <p:cNvSpPr/>
          <p:nvPr/>
        </p:nvSpPr>
        <p:spPr>
          <a:xfrm>
            <a:off x="5778500" y="3505200"/>
            <a:ext cx="6223000" cy="812800"/>
          </a:xfrm>
          <a:prstGeom prst="roundRect">
            <a:avLst/>
          </a:prstGeom>
          <a:solidFill>
            <a:srgbClr val="DCE5F5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zh-TW" altLang="en-US"/>
          </a:p>
        </p:txBody>
      </p:sp>
      <p:sp>
        <p:nvSpPr>
          <p:cNvPr id="30" name="橢圓 29">
            <a:extLst>
              <a:ext uri="{FF2B5EF4-FFF2-40B4-BE49-F238E27FC236}">
                <a16:creationId xmlns:a16="http://schemas.microsoft.com/office/drawing/2014/main" id="{B8CCABF7-BA74-4E68-9D3E-2C5B0ED6FE2B}"/>
              </a:ext>
            </a:extLst>
          </p:cNvPr>
          <p:cNvSpPr/>
          <p:nvPr/>
        </p:nvSpPr>
        <p:spPr>
          <a:xfrm>
            <a:off x="5981700" y="3708400"/>
            <a:ext cx="406400" cy="406400"/>
          </a:xfrm>
          <a:prstGeom prst="ellipse">
            <a:avLst/>
          </a:prstGeom>
          <a:solidFill>
            <a:srgbClr val="4472C4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0" anchor="ctr" anchorCtr="0">
            <a:noAutofit/>
          </a:bodyPr>
          <a:lstStyle/>
          <a:p>
            <a:pPr algn="l"/>
            <a:r>
              <a:rPr lang="en-US" altLang="zh-TW" sz="1500" b="1">
                <a:solidFill>
                  <a:srgbClr val="FFFFFF"/>
                </a:solidFill>
              </a:rPr>
              <a:t>2</a:t>
            </a:r>
            <a:endParaRPr lang="zh-TW" altLang="en-US" sz="1500" b="1">
              <a:solidFill>
                <a:srgbClr val="FFFFFF"/>
              </a:solidFill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8CF55DC8-6FF8-45B1-845B-4056AA9627FC}"/>
              </a:ext>
            </a:extLst>
          </p:cNvPr>
          <p:cNvSpPr txBox="1"/>
          <p:nvPr/>
        </p:nvSpPr>
        <p:spPr>
          <a:xfrm>
            <a:off x="6515100" y="3708400"/>
            <a:ext cx="1219200" cy="4064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zh-TW" altLang="en-US" b="1">
                <a:solidFill>
                  <a:srgbClr val="1F3864"/>
                </a:solidFill>
              </a:rPr>
              <a:t>有時如此</a:t>
            </a:r>
          </a:p>
        </p:txBody>
      </p:sp>
      <p:sp>
        <p:nvSpPr>
          <p:cNvPr id="32" name="箭號: 向右 31">
            <a:extLst>
              <a:ext uri="{FF2B5EF4-FFF2-40B4-BE49-F238E27FC236}">
                <a16:creationId xmlns:a16="http://schemas.microsoft.com/office/drawing/2014/main" id="{E12AF77B-E39D-44C3-8291-432CC1D7B0BD}"/>
              </a:ext>
            </a:extLst>
          </p:cNvPr>
          <p:cNvSpPr/>
          <p:nvPr/>
        </p:nvSpPr>
        <p:spPr>
          <a:xfrm>
            <a:off x="7861300" y="3810000"/>
            <a:ext cx="508000" cy="203200"/>
          </a:xfrm>
          <a:prstGeom prst="rightArrow">
            <a:avLst/>
          </a:prstGeom>
          <a:solidFill>
            <a:srgbClr val="4472C4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zh-TW" altLang="en-US"/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D1C9CBED-1DED-46D7-9A16-BF7DDF2EF9F1}"/>
              </a:ext>
            </a:extLst>
          </p:cNvPr>
          <p:cNvSpPr txBox="1"/>
          <p:nvPr/>
        </p:nvSpPr>
        <p:spPr>
          <a:xfrm>
            <a:off x="8521700" y="3708400"/>
            <a:ext cx="3276600" cy="4064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zh-TW" altLang="en-US" sz="1700" b="1">
                <a:solidFill>
                  <a:srgbClr val="000000"/>
                </a:solidFill>
              </a:rPr>
              <a:t>約每週發生 </a:t>
            </a:r>
            <a:r>
              <a:rPr lang="en-US" altLang="zh-TW" sz="1700" b="1">
                <a:solidFill>
                  <a:srgbClr val="000000"/>
                </a:solidFill>
              </a:rPr>
              <a:t>1~3 </a:t>
            </a:r>
            <a:r>
              <a:rPr lang="zh-TW" altLang="en-US" sz="1700" b="1">
                <a:solidFill>
                  <a:srgbClr val="000000"/>
                </a:solidFill>
              </a:rPr>
              <a:t>次</a:t>
            </a:r>
          </a:p>
        </p:txBody>
      </p:sp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5A33B59B-D2E3-4F66-981E-4C35075ED894}"/>
              </a:ext>
            </a:extLst>
          </p:cNvPr>
          <p:cNvSpPr/>
          <p:nvPr/>
        </p:nvSpPr>
        <p:spPr>
          <a:xfrm>
            <a:off x="5778500" y="4521200"/>
            <a:ext cx="6223000" cy="812800"/>
          </a:xfrm>
          <a:prstGeom prst="round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zh-TW" altLang="en-US"/>
          </a:p>
        </p:txBody>
      </p:sp>
      <p:sp>
        <p:nvSpPr>
          <p:cNvPr id="35" name="橢圓 34">
            <a:extLst>
              <a:ext uri="{FF2B5EF4-FFF2-40B4-BE49-F238E27FC236}">
                <a16:creationId xmlns:a16="http://schemas.microsoft.com/office/drawing/2014/main" id="{1C71B82D-61EE-4DE6-8EC7-473FE317269E}"/>
              </a:ext>
            </a:extLst>
          </p:cNvPr>
          <p:cNvSpPr/>
          <p:nvPr/>
        </p:nvSpPr>
        <p:spPr>
          <a:xfrm>
            <a:off x="5981700" y="4724400"/>
            <a:ext cx="406400" cy="406400"/>
          </a:xfrm>
          <a:prstGeom prst="ellipse">
            <a:avLst/>
          </a:prstGeom>
          <a:solidFill>
            <a:srgbClr val="4472C4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0" anchor="ctr" anchorCtr="0">
            <a:noAutofit/>
          </a:bodyPr>
          <a:lstStyle/>
          <a:p>
            <a:pPr algn="l"/>
            <a:r>
              <a:rPr lang="en-US" altLang="zh-TW" sz="1500" b="1">
                <a:solidFill>
                  <a:srgbClr val="FFFFFF"/>
                </a:solidFill>
              </a:rPr>
              <a:t>3</a:t>
            </a:r>
            <a:endParaRPr lang="zh-TW" altLang="en-US" sz="1500" b="1">
              <a:solidFill>
                <a:srgbClr val="FFFFFF"/>
              </a:solidFill>
            </a:endParaRP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F8B8CEAF-4F64-45FA-9751-E552DA32B93A}"/>
              </a:ext>
            </a:extLst>
          </p:cNvPr>
          <p:cNvSpPr txBox="1"/>
          <p:nvPr/>
        </p:nvSpPr>
        <p:spPr>
          <a:xfrm>
            <a:off x="6515100" y="4724400"/>
            <a:ext cx="1219200" cy="4064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zh-TW" altLang="en-US" b="1">
                <a:solidFill>
                  <a:srgbClr val="1F3864"/>
                </a:solidFill>
              </a:rPr>
              <a:t>經常如此</a:t>
            </a:r>
          </a:p>
        </p:txBody>
      </p:sp>
      <p:sp>
        <p:nvSpPr>
          <p:cNvPr id="37" name="箭號: 向右 36">
            <a:extLst>
              <a:ext uri="{FF2B5EF4-FFF2-40B4-BE49-F238E27FC236}">
                <a16:creationId xmlns:a16="http://schemas.microsoft.com/office/drawing/2014/main" id="{8FA15E9D-51D5-4FE6-888A-611B245C969C}"/>
              </a:ext>
            </a:extLst>
          </p:cNvPr>
          <p:cNvSpPr/>
          <p:nvPr/>
        </p:nvSpPr>
        <p:spPr>
          <a:xfrm>
            <a:off x="7861300" y="4826000"/>
            <a:ext cx="508000" cy="203200"/>
          </a:xfrm>
          <a:prstGeom prst="rightArrow">
            <a:avLst/>
          </a:prstGeom>
          <a:solidFill>
            <a:srgbClr val="4472C4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zh-TW" altLang="en-US"/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CA24769B-961B-4131-AE32-8E3F659B1AB6}"/>
              </a:ext>
            </a:extLst>
          </p:cNvPr>
          <p:cNvSpPr txBox="1"/>
          <p:nvPr/>
        </p:nvSpPr>
        <p:spPr>
          <a:xfrm>
            <a:off x="8521700" y="4724400"/>
            <a:ext cx="3276600" cy="4064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zh-TW" altLang="en-US" sz="1700" b="1">
                <a:solidFill>
                  <a:srgbClr val="000000"/>
                </a:solidFill>
              </a:rPr>
              <a:t>約每週發生 </a:t>
            </a:r>
            <a:r>
              <a:rPr lang="en-US" altLang="zh-TW" sz="1700" b="1">
                <a:solidFill>
                  <a:srgbClr val="000000"/>
                </a:solidFill>
              </a:rPr>
              <a:t>4~6 </a:t>
            </a:r>
            <a:r>
              <a:rPr lang="zh-TW" altLang="en-US" sz="1700" b="1">
                <a:solidFill>
                  <a:srgbClr val="000000"/>
                </a:solidFill>
              </a:rPr>
              <a:t>次</a:t>
            </a:r>
          </a:p>
        </p:txBody>
      </p:sp>
      <p:sp>
        <p:nvSpPr>
          <p:cNvPr id="39" name="矩形: 圓角 38">
            <a:extLst>
              <a:ext uri="{FF2B5EF4-FFF2-40B4-BE49-F238E27FC236}">
                <a16:creationId xmlns:a16="http://schemas.microsoft.com/office/drawing/2014/main" id="{4E04D4D7-8411-4013-A82D-BAC4A198F2A4}"/>
              </a:ext>
            </a:extLst>
          </p:cNvPr>
          <p:cNvSpPr/>
          <p:nvPr/>
        </p:nvSpPr>
        <p:spPr>
          <a:xfrm>
            <a:off x="5778500" y="5537200"/>
            <a:ext cx="6223000" cy="812800"/>
          </a:xfrm>
          <a:prstGeom prst="roundRect">
            <a:avLst/>
          </a:prstGeom>
          <a:solidFill>
            <a:srgbClr val="DCE5F5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zh-TW" altLang="en-US"/>
          </a:p>
        </p:txBody>
      </p:sp>
      <p:sp>
        <p:nvSpPr>
          <p:cNvPr id="40" name="橢圓 39">
            <a:extLst>
              <a:ext uri="{FF2B5EF4-FFF2-40B4-BE49-F238E27FC236}">
                <a16:creationId xmlns:a16="http://schemas.microsoft.com/office/drawing/2014/main" id="{1848E92D-026B-43E1-B9DF-2E9293F4D16E}"/>
              </a:ext>
            </a:extLst>
          </p:cNvPr>
          <p:cNvSpPr/>
          <p:nvPr/>
        </p:nvSpPr>
        <p:spPr>
          <a:xfrm>
            <a:off x="5981700" y="5740400"/>
            <a:ext cx="406400" cy="406400"/>
          </a:xfrm>
          <a:prstGeom prst="ellipse">
            <a:avLst/>
          </a:prstGeom>
          <a:solidFill>
            <a:srgbClr val="4472C4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0" anchor="ctr" anchorCtr="0">
            <a:noAutofit/>
          </a:bodyPr>
          <a:lstStyle/>
          <a:p>
            <a:pPr algn="l"/>
            <a:r>
              <a:rPr lang="en-US" altLang="zh-TW" sz="1500" b="1">
                <a:solidFill>
                  <a:srgbClr val="FFFFFF"/>
                </a:solidFill>
              </a:rPr>
              <a:t>4</a:t>
            </a:r>
            <a:endParaRPr lang="zh-TW" altLang="en-US" sz="1500" b="1">
              <a:solidFill>
                <a:srgbClr val="FFFFFF"/>
              </a:solidFill>
            </a:endParaRP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497283E2-5C3B-451B-AED1-3867AD66BA2C}"/>
              </a:ext>
            </a:extLst>
          </p:cNvPr>
          <p:cNvSpPr txBox="1"/>
          <p:nvPr/>
        </p:nvSpPr>
        <p:spPr>
          <a:xfrm>
            <a:off x="6515100" y="5740400"/>
            <a:ext cx="1219200" cy="4064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zh-TW" altLang="en-US" b="1">
                <a:solidFill>
                  <a:srgbClr val="1F3864"/>
                </a:solidFill>
              </a:rPr>
              <a:t>總是如此</a:t>
            </a:r>
          </a:p>
        </p:txBody>
      </p:sp>
      <p:sp>
        <p:nvSpPr>
          <p:cNvPr id="42" name="箭號: 向右 41">
            <a:extLst>
              <a:ext uri="{FF2B5EF4-FFF2-40B4-BE49-F238E27FC236}">
                <a16:creationId xmlns:a16="http://schemas.microsoft.com/office/drawing/2014/main" id="{30F2EDB7-B9BE-4432-888F-78B7E956E2EB}"/>
              </a:ext>
            </a:extLst>
          </p:cNvPr>
          <p:cNvSpPr/>
          <p:nvPr/>
        </p:nvSpPr>
        <p:spPr>
          <a:xfrm>
            <a:off x="7861300" y="5842000"/>
            <a:ext cx="508000" cy="203200"/>
          </a:xfrm>
          <a:prstGeom prst="rightArrow">
            <a:avLst/>
          </a:prstGeom>
          <a:solidFill>
            <a:srgbClr val="4472C4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zh-TW" altLang="en-US"/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890C9D2C-8C10-4BCC-A09A-5D796177F547}"/>
              </a:ext>
            </a:extLst>
          </p:cNvPr>
          <p:cNvSpPr txBox="1"/>
          <p:nvPr/>
        </p:nvSpPr>
        <p:spPr>
          <a:xfrm>
            <a:off x="8521700" y="5740400"/>
            <a:ext cx="3276600" cy="4064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/>
            <a:r>
              <a:rPr lang="zh-TW" altLang="en-US" sz="1700" b="1">
                <a:solidFill>
                  <a:srgbClr val="000000"/>
                </a:solidFill>
              </a:rPr>
              <a:t>約每週發生 </a:t>
            </a:r>
            <a:r>
              <a:rPr lang="en-US" altLang="zh-TW" sz="1700" b="1">
                <a:solidFill>
                  <a:srgbClr val="000000"/>
                </a:solidFill>
              </a:rPr>
              <a:t>7 </a:t>
            </a:r>
            <a:r>
              <a:rPr lang="zh-TW" altLang="en-US" sz="1700" b="1">
                <a:solidFill>
                  <a:srgbClr val="000000"/>
                </a:solidFill>
              </a:rPr>
              <a:t>次以上</a:t>
            </a:r>
          </a:p>
        </p:txBody>
      </p:sp>
    </p:spTree>
    <p:extLst>
      <p:ext uri="{BB962C8B-B14F-4D97-AF65-F5344CB8AC3E}">
        <p14:creationId xmlns:p14="http://schemas.microsoft.com/office/powerpoint/2010/main" val="310174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HeaderBand"/>
          <p:cNvSpPr/>
          <p:nvPr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rgbClr val="1F3864"/>
          </a:solidFill>
          <a:ln>
            <a:noFill/>
          </a:ln>
        </p:spPr>
        <p:txBody>
          <a:bodyPr wrap="square" lIns="762000" tIns="0" rIns="762000" bIns="0" anchor="ctr">
            <a:normAutofit/>
          </a:bodyPr>
          <a:lstStyle/>
          <a:p>
            <a:pPr algn="l"/>
            <a:r>
              <a:rPr lang="zh-TW" altLang="en-US" sz="3200" b="1" dirty="0">
                <a:solidFill>
                  <a:srgbClr val="FFFFFF"/>
                </a:solidFill>
              </a:rPr>
              <a:t>SOP　用藥配合度諮詢服務</a:t>
            </a:r>
          </a:p>
          <a:p>
            <a:pPr algn="l"/>
            <a:r>
              <a:rPr lang="zh-TW" altLang="en-US" sz="1600" b="0" dirty="0">
                <a:solidFill>
                  <a:srgbClr val="C5D3EC"/>
                </a:solidFill>
              </a:rPr>
              <a:t>藥師端標準作業流程　5 步驟</a:t>
            </a:r>
          </a:p>
        </p:txBody>
      </p:sp>
      <p:sp>
        <p:nvSpPr>
          <p:cNvPr id="102" name="Card0"/>
          <p:cNvSpPr/>
          <p:nvPr/>
        </p:nvSpPr>
        <p:spPr>
          <a:xfrm>
            <a:off x="609600" y="1498600"/>
            <a:ext cx="10972800" cy="8636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3" name="Num0"/>
          <p:cNvSpPr/>
          <p:nvPr/>
        </p:nvSpPr>
        <p:spPr>
          <a:xfrm>
            <a:off x="838200" y="1651000"/>
            <a:ext cx="558800" cy="558800"/>
          </a:xfrm>
          <a:prstGeom prst="ellipse">
            <a:avLst/>
          </a:prstGeom>
          <a:solidFill>
            <a:srgbClr val="4472C4"/>
          </a:solidFill>
          <a:ln>
            <a:noFill/>
          </a:ln>
        </p:spPr>
        <p:txBody>
          <a:bodyPr wrap="none" lIns="0" tIns="0" rIns="0" bIns="0" anchor="ctr">
            <a:noAutofit/>
          </a:bodyPr>
          <a:lstStyle/>
          <a:p>
            <a:pPr algn="ctr"/>
            <a:r>
              <a:rPr lang="zh-TW" altLang="en-US" sz="2000" b="1" dirty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04" name="Txt0"/>
          <p:cNvSpPr/>
          <p:nvPr/>
        </p:nvSpPr>
        <p:spPr>
          <a:xfrm>
            <a:off x="1676400" y="1574800"/>
            <a:ext cx="9626600" cy="711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152400" bIns="0" anchor="ctr">
            <a:normAutofit/>
          </a:bodyPr>
          <a:lstStyle/>
          <a:p>
            <a:pPr algn="l">
              <a:lnSpc>
                <a:spcPct val="110000"/>
              </a:lnSpc>
            </a:pPr>
            <a:r>
              <a:rPr lang="zh-TW" altLang="en-US" sz="1800" b="0" dirty="0">
                <a:solidFill>
                  <a:srgbClr val="1A1A1A"/>
                </a:solidFill>
              </a:rPr>
              <a:t>患者自行填答問卷，超過</a:t>
            </a:r>
            <a:r>
              <a:rPr lang="zh-TW" altLang="en-US" dirty="0">
                <a:solidFill>
                  <a:srgbClr val="1A1A1A"/>
                </a:solidFill>
              </a:rPr>
              <a:t>多少</a:t>
            </a:r>
            <a:r>
              <a:rPr lang="zh-TW" altLang="en-US" sz="1800" b="0" dirty="0">
                <a:solidFill>
                  <a:srgbClr val="1A1A1A"/>
                </a:solidFill>
              </a:rPr>
              <a:t>分數者，應轉介尋求藥師協助。</a:t>
            </a:r>
          </a:p>
        </p:txBody>
      </p:sp>
      <p:sp>
        <p:nvSpPr>
          <p:cNvPr id="105" name="Card1"/>
          <p:cNvSpPr/>
          <p:nvPr/>
        </p:nvSpPr>
        <p:spPr>
          <a:xfrm>
            <a:off x="609600" y="2476500"/>
            <a:ext cx="10972800" cy="863600"/>
          </a:xfrm>
          <a:prstGeom prst="roundRect">
            <a:avLst/>
          </a:prstGeom>
          <a:solidFill>
            <a:srgbClr val="DCE5F5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6" name="Num1"/>
          <p:cNvSpPr/>
          <p:nvPr/>
        </p:nvSpPr>
        <p:spPr>
          <a:xfrm>
            <a:off x="838200" y="2628900"/>
            <a:ext cx="558800" cy="558800"/>
          </a:xfrm>
          <a:prstGeom prst="ellipse">
            <a:avLst/>
          </a:prstGeom>
          <a:solidFill>
            <a:srgbClr val="4472C4"/>
          </a:solidFill>
          <a:ln>
            <a:noFill/>
          </a:ln>
        </p:spPr>
        <p:txBody>
          <a:bodyPr wrap="none" lIns="0" tIns="0" rIns="0" bIns="0" anchor="ctr">
            <a:noAutofit/>
          </a:bodyPr>
          <a:lstStyle/>
          <a:p>
            <a:pPr algn="ctr"/>
            <a:r>
              <a:rPr lang="zh-TW" altLang="en-US" sz="2000" b="1" dirty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07" name="Txt1"/>
          <p:cNvSpPr/>
          <p:nvPr/>
        </p:nvSpPr>
        <p:spPr>
          <a:xfrm>
            <a:off x="1676400" y="2552700"/>
            <a:ext cx="9626600" cy="711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152400" bIns="0" anchor="ctr">
            <a:normAutofit/>
          </a:bodyPr>
          <a:lstStyle/>
          <a:p>
            <a:pPr algn="l">
              <a:lnSpc>
                <a:spcPct val="110000"/>
              </a:lnSpc>
            </a:pPr>
            <a:r>
              <a:rPr lang="zh-TW" altLang="en-US" sz="1800" b="0" dirty="0">
                <a:solidFill>
                  <a:srgbClr val="1A1A1A"/>
                </a:solidFill>
              </a:rPr>
              <a:t>患者到藥師面前，依得分完成首次記錄，並詢問哪一個（或哪幾個）藥品常忘記服用或吃錯。</a:t>
            </a:r>
          </a:p>
        </p:txBody>
      </p:sp>
      <p:sp>
        <p:nvSpPr>
          <p:cNvPr id="108" name="Card2"/>
          <p:cNvSpPr/>
          <p:nvPr/>
        </p:nvSpPr>
        <p:spPr>
          <a:xfrm>
            <a:off x="609600" y="3454400"/>
            <a:ext cx="10972800" cy="8636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9" name="Num2"/>
          <p:cNvSpPr/>
          <p:nvPr/>
        </p:nvSpPr>
        <p:spPr>
          <a:xfrm>
            <a:off x="838200" y="3606800"/>
            <a:ext cx="558800" cy="558800"/>
          </a:xfrm>
          <a:prstGeom prst="ellipse">
            <a:avLst/>
          </a:prstGeom>
          <a:solidFill>
            <a:srgbClr val="4472C4"/>
          </a:solidFill>
          <a:ln>
            <a:noFill/>
          </a:ln>
        </p:spPr>
        <p:txBody>
          <a:bodyPr wrap="none" lIns="0" tIns="0" rIns="0" bIns="0" anchor="ctr">
            <a:noAutofit/>
          </a:bodyPr>
          <a:lstStyle/>
          <a:p>
            <a:pPr algn="ctr"/>
            <a:r>
              <a:rPr lang="zh-TW" altLang="en-US" sz="2000" b="1" dirty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10" name="Txt2"/>
          <p:cNvSpPr/>
          <p:nvPr/>
        </p:nvSpPr>
        <p:spPr>
          <a:xfrm>
            <a:off x="1676400" y="3530600"/>
            <a:ext cx="9626600" cy="711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152400" bIns="0" anchor="ctr">
            <a:normAutofit/>
          </a:bodyPr>
          <a:lstStyle/>
          <a:p>
            <a:pPr algn="l">
              <a:lnSpc>
                <a:spcPct val="110000"/>
              </a:lnSpc>
            </a:pPr>
            <a:r>
              <a:rPr lang="zh-TW" altLang="en-US" sz="1800" b="0" dirty="0">
                <a:solidFill>
                  <a:srgbClr val="1A1A1A"/>
                </a:solidFill>
              </a:rPr>
              <a:t>詢問忘記服用或吃錯的原因，並記錄下來。</a:t>
            </a:r>
          </a:p>
        </p:txBody>
      </p:sp>
      <p:sp>
        <p:nvSpPr>
          <p:cNvPr id="111" name="Card3"/>
          <p:cNvSpPr/>
          <p:nvPr/>
        </p:nvSpPr>
        <p:spPr>
          <a:xfrm>
            <a:off x="609600" y="4432300"/>
            <a:ext cx="10972800" cy="863600"/>
          </a:xfrm>
          <a:prstGeom prst="roundRect">
            <a:avLst/>
          </a:prstGeom>
          <a:solidFill>
            <a:srgbClr val="DCE5F5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12" name="Num3"/>
          <p:cNvSpPr/>
          <p:nvPr/>
        </p:nvSpPr>
        <p:spPr>
          <a:xfrm>
            <a:off x="838200" y="4584700"/>
            <a:ext cx="558800" cy="558800"/>
          </a:xfrm>
          <a:prstGeom prst="ellipse">
            <a:avLst/>
          </a:prstGeom>
          <a:solidFill>
            <a:srgbClr val="4472C4"/>
          </a:solidFill>
          <a:ln>
            <a:noFill/>
          </a:ln>
        </p:spPr>
        <p:txBody>
          <a:bodyPr wrap="none" lIns="0" tIns="0" rIns="0" bIns="0" anchor="ctr">
            <a:noAutofit/>
          </a:bodyPr>
          <a:lstStyle/>
          <a:p>
            <a:pPr algn="ctr"/>
            <a:r>
              <a:rPr lang="zh-TW" altLang="en-US" sz="2000" b="1" dirty="0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3" name="Txt3"/>
          <p:cNvSpPr/>
          <p:nvPr/>
        </p:nvSpPr>
        <p:spPr>
          <a:xfrm>
            <a:off x="1676400" y="4508500"/>
            <a:ext cx="9626600" cy="711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152400" bIns="0" anchor="ctr">
            <a:normAutofit/>
          </a:bodyPr>
          <a:lstStyle/>
          <a:p>
            <a:pPr algn="l">
              <a:lnSpc>
                <a:spcPct val="110000"/>
              </a:lnSpc>
            </a:pPr>
            <a:r>
              <a:rPr lang="zh-TW" altLang="en-US" sz="1800" b="0" dirty="0">
                <a:solidFill>
                  <a:srgbClr val="1A1A1A"/>
                </a:solidFill>
              </a:rPr>
              <a:t>依據原因提供解決辦法；或針對最常出錯的藥品，以開放式問句詢問五個問題並記錄衛教內容。</a:t>
            </a:r>
          </a:p>
        </p:txBody>
      </p:sp>
      <p:sp>
        <p:nvSpPr>
          <p:cNvPr id="114" name="Card4"/>
          <p:cNvSpPr/>
          <p:nvPr/>
        </p:nvSpPr>
        <p:spPr>
          <a:xfrm>
            <a:off x="609600" y="5410200"/>
            <a:ext cx="10972800" cy="8636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15" name="Num4"/>
          <p:cNvSpPr/>
          <p:nvPr/>
        </p:nvSpPr>
        <p:spPr>
          <a:xfrm>
            <a:off x="838200" y="5562600"/>
            <a:ext cx="558800" cy="558800"/>
          </a:xfrm>
          <a:prstGeom prst="ellipse">
            <a:avLst/>
          </a:prstGeom>
          <a:solidFill>
            <a:srgbClr val="4472C4"/>
          </a:solidFill>
          <a:ln>
            <a:noFill/>
          </a:ln>
        </p:spPr>
        <p:txBody>
          <a:bodyPr wrap="none" lIns="0" tIns="0" rIns="0" bIns="0" anchor="ctr">
            <a:noAutofit/>
          </a:bodyPr>
          <a:lstStyle/>
          <a:p>
            <a:pPr algn="ctr"/>
            <a:r>
              <a:rPr lang="zh-TW" altLang="en-US" sz="2000" b="1" dirty="0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16" name="Txt4"/>
          <p:cNvSpPr/>
          <p:nvPr/>
        </p:nvSpPr>
        <p:spPr>
          <a:xfrm>
            <a:off x="1676400" y="5486400"/>
            <a:ext cx="9626600" cy="711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152400" bIns="0" anchor="ctr">
            <a:normAutofit/>
          </a:bodyPr>
          <a:lstStyle/>
          <a:p>
            <a:pPr algn="l">
              <a:lnSpc>
                <a:spcPct val="110000"/>
              </a:lnSpc>
            </a:pPr>
            <a:r>
              <a:rPr lang="zh-TW" altLang="en-US" sz="1800" b="0" dirty="0">
                <a:solidFill>
                  <a:srgbClr val="1A1A1A"/>
                </a:solidFill>
              </a:rPr>
              <a:t>結束前：① 請患者複述問題如何解決② 安排下次諮詢時間（2～3 個月後）。</a:t>
            </a:r>
          </a:p>
        </p:txBody>
      </p:sp>
    </p:spTree>
    <p:extLst>
      <p:ext uri="{BB962C8B-B14F-4D97-AF65-F5344CB8AC3E}">
        <p14:creationId xmlns:p14="http://schemas.microsoft.com/office/powerpoint/2010/main" val="2373365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HeaderBand"/>
          <p:cNvSpPr/>
          <p:nvPr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rgbClr val="1F3864"/>
          </a:solidFill>
          <a:ln>
            <a:noFill/>
          </a:ln>
        </p:spPr>
        <p:txBody>
          <a:bodyPr wrap="square" lIns="762000" tIns="0" rIns="762000" bIns="0" anchor="ctr">
            <a:normAutofit/>
          </a:bodyPr>
          <a:lstStyle/>
          <a:p>
            <a:pPr>
              <a:lnSpc>
                <a:spcPct val="115000"/>
              </a:lnSpc>
            </a:pPr>
            <a:r>
              <a:rPr lang="zh-TW" altLang="en-US" sz="3200" b="1" dirty="0">
                <a:solidFill>
                  <a:srgbClr val="FFFFFF"/>
                </a:solidFill>
              </a:rPr>
              <a:t>重點藥物</a:t>
            </a:r>
            <a:r>
              <a:rPr lang="zh-TW" altLang="en-US" b="1" dirty="0">
                <a:solidFill>
                  <a:srgbClr val="FFFFFF"/>
                </a:solidFill>
              </a:rPr>
              <a:t>對患者疾病控制的重要藥物</a:t>
            </a:r>
            <a:r>
              <a:rPr lang="zh-TW" altLang="en-US" sz="3200" b="1" dirty="0">
                <a:solidFill>
                  <a:srgbClr val="FFFFFF"/>
                </a:solidFill>
              </a:rPr>
              <a:t>：必問的 5 個問題</a:t>
            </a:r>
            <a:endParaRPr lang="zh-TW" altLang="en-US" sz="2000" b="1" dirty="0">
              <a:solidFill>
                <a:srgbClr val="FFFFFF"/>
              </a:solidFill>
            </a:endParaRPr>
          </a:p>
        </p:txBody>
      </p:sp>
      <p:sp>
        <p:nvSpPr>
          <p:cNvPr id="102" name="Card0"/>
          <p:cNvSpPr/>
          <p:nvPr/>
        </p:nvSpPr>
        <p:spPr>
          <a:xfrm>
            <a:off x="609600" y="1498600"/>
            <a:ext cx="10972800" cy="8636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3" name="Num0"/>
          <p:cNvSpPr/>
          <p:nvPr/>
        </p:nvSpPr>
        <p:spPr>
          <a:xfrm>
            <a:off x="838200" y="1651000"/>
            <a:ext cx="558800" cy="558800"/>
          </a:xfrm>
          <a:prstGeom prst="ellipse">
            <a:avLst/>
          </a:prstGeom>
          <a:solidFill>
            <a:srgbClr val="4472C4"/>
          </a:solidFill>
          <a:ln>
            <a:noFill/>
          </a:ln>
        </p:spPr>
        <p:txBody>
          <a:bodyPr wrap="none" lIns="0" tIns="0" rIns="0" bIns="0" anchor="ctr">
            <a:noAutofit/>
          </a:bodyPr>
          <a:lstStyle/>
          <a:p>
            <a:pPr algn="ctr"/>
            <a:r>
              <a:rPr lang="zh-TW" altLang="en-US" sz="2000" b="1" dirty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04" name="Txt0"/>
          <p:cNvSpPr/>
          <p:nvPr/>
        </p:nvSpPr>
        <p:spPr>
          <a:xfrm>
            <a:off x="1676400" y="1600200"/>
            <a:ext cx="9626600" cy="660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152400" bIns="0" anchor="ctr">
            <a:normAutofit/>
          </a:bodyPr>
          <a:lstStyle/>
          <a:p>
            <a:pPr algn="l">
              <a:lnSpc>
                <a:spcPct val="115000"/>
              </a:lnSpc>
            </a:pPr>
            <a:r>
              <a:rPr lang="zh-TW" altLang="en-US" sz="1900" b="0" dirty="0">
                <a:solidFill>
                  <a:srgbClr val="1A1A1A"/>
                </a:solidFill>
              </a:rPr>
              <a:t>治療他的哪一個疾病？</a:t>
            </a:r>
          </a:p>
        </p:txBody>
      </p:sp>
      <p:sp>
        <p:nvSpPr>
          <p:cNvPr id="105" name="Card1"/>
          <p:cNvSpPr/>
          <p:nvPr/>
        </p:nvSpPr>
        <p:spPr>
          <a:xfrm>
            <a:off x="609600" y="2476500"/>
            <a:ext cx="10972800" cy="863600"/>
          </a:xfrm>
          <a:prstGeom prst="roundRect">
            <a:avLst/>
          </a:prstGeom>
          <a:solidFill>
            <a:srgbClr val="DCE5F5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6" name="Num1"/>
          <p:cNvSpPr/>
          <p:nvPr/>
        </p:nvSpPr>
        <p:spPr>
          <a:xfrm>
            <a:off x="838200" y="2628900"/>
            <a:ext cx="558800" cy="558800"/>
          </a:xfrm>
          <a:prstGeom prst="ellipse">
            <a:avLst/>
          </a:prstGeom>
          <a:solidFill>
            <a:srgbClr val="4472C4"/>
          </a:solidFill>
          <a:ln>
            <a:noFill/>
          </a:ln>
        </p:spPr>
        <p:txBody>
          <a:bodyPr wrap="none" lIns="0" tIns="0" rIns="0" bIns="0" anchor="ctr">
            <a:noAutofit/>
          </a:bodyPr>
          <a:lstStyle/>
          <a:p>
            <a:pPr algn="ctr"/>
            <a:r>
              <a:rPr lang="zh-TW" altLang="en-US" sz="2000" b="1" dirty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07" name="Txt1"/>
          <p:cNvSpPr/>
          <p:nvPr/>
        </p:nvSpPr>
        <p:spPr>
          <a:xfrm>
            <a:off x="1676400" y="2578100"/>
            <a:ext cx="9626600" cy="660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152400" bIns="0" anchor="ctr">
            <a:normAutofit/>
          </a:bodyPr>
          <a:lstStyle/>
          <a:p>
            <a:pPr algn="l">
              <a:lnSpc>
                <a:spcPct val="115000"/>
              </a:lnSpc>
            </a:pPr>
            <a:r>
              <a:rPr lang="zh-TW" altLang="en-US" sz="1900" b="0" dirty="0">
                <a:solidFill>
                  <a:srgbClr val="1A1A1A"/>
                </a:solidFill>
              </a:rPr>
              <a:t>在正確的時間服用正確劑量。</a:t>
            </a:r>
          </a:p>
        </p:txBody>
      </p:sp>
      <p:sp>
        <p:nvSpPr>
          <p:cNvPr id="108" name="Card2"/>
          <p:cNvSpPr/>
          <p:nvPr/>
        </p:nvSpPr>
        <p:spPr>
          <a:xfrm>
            <a:off x="609600" y="3454400"/>
            <a:ext cx="10972800" cy="8636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9" name="Num2"/>
          <p:cNvSpPr/>
          <p:nvPr/>
        </p:nvSpPr>
        <p:spPr>
          <a:xfrm>
            <a:off x="838200" y="3606800"/>
            <a:ext cx="558800" cy="558800"/>
          </a:xfrm>
          <a:prstGeom prst="ellipse">
            <a:avLst/>
          </a:prstGeom>
          <a:solidFill>
            <a:srgbClr val="4472C4"/>
          </a:solidFill>
          <a:ln>
            <a:noFill/>
          </a:ln>
        </p:spPr>
        <p:txBody>
          <a:bodyPr wrap="none" lIns="0" tIns="0" rIns="0" bIns="0" anchor="ctr">
            <a:noAutofit/>
          </a:bodyPr>
          <a:lstStyle/>
          <a:p>
            <a:pPr algn="ctr"/>
            <a:r>
              <a:rPr lang="zh-TW" altLang="en-US" sz="2000" b="1" dirty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10" name="Txt2"/>
          <p:cNvSpPr/>
          <p:nvPr/>
        </p:nvSpPr>
        <p:spPr>
          <a:xfrm>
            <a:off x="1676400" y="3556000"/>
            <a:ext cx="9626600" cy="660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152400" bIns="0" anchor="ctr">
            <a:normAutofit/>
          </a:bodyPr>
          <a:lstStyle/>
          <a:p>
            <a:pPr algn="l">
              <a:lnSpc>
                <a:spcPct val="115000"/>
              </a:lnSpc>
            </a:pPr>
            <a:r>
              <a:rPr lang="zh-TW" altLang="en-US" sz="1900" b="0" dirty="0">
                <a:solidFill>
                  <a:srgbClr val="1A1A1A"/>
                </a:solidFill>
              </a:rPr>
              <a:t>劑型的正確使用方式。</a:t>
            </a:r>
          </a:p>
        </p:txBody>
      </p:sp>
      <p:sp>
        <p:nvSpPr>
          <p:cNvPr id="111" name="Card3"/>
          <p:cNvSpPr/>
          <p:nvPr/>
        </p:nvSpPr>
        <p:spPr>
          <a:xfrm>
            <a:off x="609600" y="4432300"/>
            <a:ext cx="10972800" cy="863600"/>
          </a:xfrm>
          <a:prstGeom prst="roundRect">
            <a:avLst/>
          </a:prstGeom>
          <a:solidFill>
            <a:srgbClr val="DCE5F5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12" name="Num3"/>
          <p:cNvSpPr/>
          <p:nvPr/>
        </p:nvSpPr>
        <p:spPr>
          <a:xfrm>
            <a:off x="838200" y="4584700"/>
            <a:ext cx="558800" cy="558800"/>
          </a:xfrm>
          <a:prstGeom prst="ellipse">
            <a:avLst/>
          </a:prstGeom>
          <a:solidFill>
            <a:srgbClr val="4472C4"/>
          </a:solidFill>
          <a:ln>
            <a:noFill/>
          </a:ln>
        </p:spPr>
        <p:txBody>
          <a:bodyPr wrap="none" lIns="0" tIns="0" rIns="0" bIns="0" anchor="ctr">
            <a:noAutofit/>
          </a:bodyPr>
          <a:lstStyle/>
          <a:p>
            <a:pPr algn="ctr"/>
            <a:r>
              <a:rPr lang="zh-TW" altLang="en-US" sz="2000" b="1" dirty="0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3" name="Txt3"/>
          <p:cNvSpPr/>
          <p:nvPr/>
        </p:nvSpPr>
        <p:spPr>
          <a:xfrm>
            <a:off x="1676400" y="4533900"/>
            <a:ext cx="9626600" cy="660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152400" bIns="0" anchor="ctr">
            <a:normAutofit/>
          </a:bodyPr>
          <a:lstStyle/>
          <a:p>
            <a:pPr algn="l">
              <a:lnSpc>
                <a:spcPct val="115000"/>
              </a:lnSpc>
            </a:pPr>
            <a:r>
              <a:rPr lang="zh-TW" altLang="en-US" sz="1900" b="0" dirty="0">
                <a:solidFill>
                  <a:srgbClr val="1A1A1A"/>
                </a:solidFill>
              </a:rPr>
              <a:t>曾經歷過的不良反應，可以如何處理。</a:t>
            </a:r>
          </a:p>
        </p:txBody>
      </p:sp>
      <p:sp>
        <p:nvSpPr>
          <p:cNvPr id="114" name="Card4"/>
          <p:cNvSpPr/>
          <p:nvPr/>
        </p:nvSpPr>
        <p:spPr>
          <a:xfrm>
            <a:off x="609600" y="5410200"/>
            <a:ext cx="10972800" cy="8636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15" name="Num4"/>
          <p:cNvSpPr/>
          <p:nvPr/>
        </p:nvSpPr>
        <p:spPr>
          <a:xfrm>
            <a:off x="838200" y="5562600"/>
            <a:ext cx="558800" cy="558800"/>
          </a:xfrm>
          <a:prstGeom prst="ellipse">
            <a:avLst/>
          </a:prstGeom>
          <a:solidFill>
            <a:srgbClr val="4472C4"/>
          </a:solidFill>
          <a:ln>
            <a:noFill/>
          </a:ln>
        </p:spPr>
        <p:txBody>
          <a:bodyPr wrap="none" lIns="0" tIns="0" rIns="0" bIns="0" anchor="ctr">
            <a:noAutofit/>
          </a:bodyPr>
          <a:lstStyle/>
          <a:p>
            <a:pPr algn="ctr"/>
            <a:r>
              <a:rPr lang="zh-TW" altLang="en-US" sz="2000" b="1" dirty="0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16" name="Txt4"/>
          <p:cNvSpPr/>
          <p:nvPr/>
        </p:nvSpPr>
        <p:spPr>
          <a:xfrm>
            <a:off x="1676400" y="5511800"/>
            <a:ext cx="9626600" cy="660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152400" bIns="0" anchor="ctr">
            <a:normAutofit/>
          </a:bodyPr>
          <a:lstStyle/>
          <a:p>
            <a:pPr algn="l">
              <a:lnSpc>
                <a:spcPct val="115000"/>
              </a:lnSpc>
            </a:pPr>
            <a:r>
              <a:rPr lang="zh-TW" altLang="en-US" sz="1900" b="0" dirty="0">
                <a:solidFill>
                  <a:srgbClr val="1A1A1A"/>
                </a:solidFill>
              </a:rPr>
              <a:t>某一餐忘記用藥時，該如何處理。</a:t>
            </a:r>
          </a:p>
        </p:txBody>
      </p:sp>
    </p:spTree>
    <p:extLst>
      <p:ext uri="{BB962C8B-B14F-4D97-AF65-F5344CB8AC3E}">
        <p14:creationId xmlns:p14="http://schemas.microsoft.com/office/powerpoint/2010/main" val="36585843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C659D4C1-ED83-4FF8-80D3-F521E1F573CB}">
  <we:reference id="wa200010001" version="1.0.0.1" store="zh-TW" storeType="OMEX"/>
  <we:alternateReferences>
    <we:reference id="wa200010001" version="1.0.0.1" store="" storeType="OMEX"/>
  </we:alternateReferences>
  <we:properties>
    <we:property name="claude.fileId" value="&quot;8399c56f-d288-490d-9ead-98286cf5a110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385</TotalTime>
  <Words>280</Words>
  <Application>Microsoft Office PowerPoint</Application>
  <PresentationFormat>寬螢幕</PresentationFormat>
  <Paragraphs>43</Paragraphs>
  <Slides>4</Slides>
  <Notes>0</Notes>
  <HiddenSlides>0</HiddenSlides>
  <MMClips>0</MMClips>
  <ScaleCrop>false</ScaleCrop>
  <HeadingPairs>
    <vt:vector size="8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Office 佈景主題</vt:lpstr>
      <vt:lpstr>Acrobat Document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博彥 張</dc:creator>
  <cp:lastModifiedBy>博彥 張</cp:lastModifiedBy>
  <cp:revision>3</cp:revision>
  <dcterms:created xsi:type="dcterms:W3CDTF">2026-08-01T17:30:22Z</dcterms:created>
  <dcterms:modified xsi:type="dcterms:W3CDTF">2026-08-02T03:39:42Z</dcterms:modified>
</cp:coreProperties>
</file>