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301" r:id="rId2"/>
    <p:sldId id="277" r:id="rId3"/>
    <p:sldId id="302" r:id="rId4"/>
    <p:sldId id="296" r:id="rId5"/>
    <p:sldId id="260" r:id="rId6"/>
    <p:sldId id="325" r:id="rId7"/>
    <p:sldId id="316" r:id="rId8"/>
    <p:sldId id="282" r:id="rId9"/>
    <p:sldId id="315" r:id="rId10"/>
    <p:sldId id="309" r:id="rId11"/>
    <p:sldId id="285" r:id="rId12"/>
    <p:sldId id="267" r:id="rId13"/>
    <p:sldId id="286" r:id="rId14"/>
    <p:sldId id="303" r:id="rId15"/>
    <p:sldId id="304" r:id="rId16"/>
    <p:sldId id="271" r:id="rId17"/>
    <p:sldId id="317" r:id="rId18"/>
    <p:sldId id="290" r:id="rId19"/>
    <p:sldId id="311" r:id="rId20"/>
    <p:sldId id="326" r:id="rId21"/>
    <p:sldId id="306" r:id="rId2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8" d="100"/>
          <a:sy n="58" d="100"/>
        </p:scale>
        <p:origin x="80" y="3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9744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開場：前面談過顧血管的保健食品，今天談長輩最常吃的另一類保健食品——顧骨頭、顧關節。這一類的交互作用重點與顧血管的保健食品不同，關鍵字是「時間」：很多問題只要錯開服用時間就能避免。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請學員舉手投票，先不公布答案。Q2 是陷阱題：答案不是「不需要」，而是「通常需要，但要錯開時間」。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「螯合」可以用比喻：鈣像磁鐵，會把某些藥物吸住，一起排出體外，藥就沒辦法被身體吸收。第三類「影響凝血」可以呼應顧血管保健食品的內容。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流程：鈣質與維生素 D → 關節保健 → 綜合整理 → 公布快問快答答案。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先問學員：家裡有沒有人在吃鈣片？是早上吃、晚上吃，還是跟其他藥一起吃？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教學員看包裝上的「鈣含量」是指元素鈣，不是整顆錠劑的重量。國人成人每日鈣的建議攝取量約 1000 毫克，包含牛奶、豆製品、小魚乾等飲食來源；保健食品是補「不足的部分」，不是越多越好。表中先看最常見的碳酸鈣和檸檬酸鈣，其他種類依需不需要胃酸分成隨餐吃或飯前飯後皆可。隨餐服用時，各種鈣鹽的吸收率差異不大，約 25–35%；胃酸不足或空腹服用時，檸檬酸鈣吸收較好。海藻鈣、珊瑚鈣、牡蠣殼鈣主要成分仍是碳酸鈣。比起選哪一種，每次不超過 500 毫克、搭配足夠的維生素 D，對吸收的影響更大。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這張的原則是：鈣會和這些藥結合，讓藥吸收不到。同樣的注意事項也適用於含鈣、鎂、鋁的制酸劑（胃乳片），以及牛奶。實際間隔時間以藥品仿單與醫囑為準。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高血鈣早期症狀不明顯，常見有口渴、多尿、便秘、噁心、倦怠，嚴重時可能意識混亂。長輩常同時吃利尿劑降血壓，又吃高劑量鈣＋維生素 D，是藥師應主動詢問的情境。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互動活動：發下空白時間表學習單，請學員依自己（或家人）的藥袋填寫，藥師巡場協助。注意：甲狀腺素與口服雙磷酸鹽不能同時空腹吞服，兩者都有時，需由醫師藥師調整。多數雙磷酸鹽為一週或一月一次，當天鈣片挪到午餐之後即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請學員翻過自己鈣片的成分表，看看有沒有 D3、K2、鎂。warfarin 使用者最容易忽略 K2 複方。維生素 D 為脂溶性，長期高劑量補充可能累積，不建議自行長期大量服用。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避免學員聽完前面的交互作用後，誤以為吃骨鬆藥就不能補鈣而自行停用。這張呼應快問快答 Q2。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進入關節保健。先問學員：膝蓋痛的時候，家裡吃過哪些保健食品？通常會聽到好幾種同時吃。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態度要中立：不否定學員的使用經驗，但要讓他們知道證據有限，不宜抱過高期待。若使用數個月仍感覺沒有改善，可以和醫師藥師討論是否停用，省錢也減少交互作用風險。維持體重、肌力訓練對退化性關節炎的幫助，證據比保健食品更明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葡萄糖胺硫酸鹽的產品常以氯化鈉或氯化鉀穩定，需限鈉或有腎臟病、高血鉀風險的人可留意成分標示。薑黃也常出現在「顧血管」複方中，與魚油、納豆激酶等保健食品一起吃時，出血風險會疊加。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這張串起兩類保健食品：顧血管與顧關節的保健食品常同時出現在長輩的藥盒裡。NSAID 與抗凝血藥併用本身就會增加腸胃道出血風險，再加上薑黃、魚油，風險持續疊加。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進入總整理。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可印成講義。強調兩種處理邏輯：礦物質類多半「錯開時間」就能解決；影響凝血或電解質的成分，錯開時間沒用，要控制總量並讓醫師知道。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就醫時記得帶著所有藥袋與保健食品，讓醫師能完整評估。不要自行停用醫師開立的藥物。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口訣：錯開吃、算總量、看複方、評效果、問藥師。可以和顧血管保健食品的「主動說、不取代、不自停、看標示、問藥師」對照，兩組口訣都以「問藥師」收尾。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再舉手一次，比較課前課後答對比例。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開放 Q&amp;A。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2692400"/>
            <a:ext cx="10883456" cy="309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kern="0" spc="200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用藥安全教案｜保健食品與藥物交互作用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812769" y="3225800"/>
            <a:ext cx="10883456" cy="749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骨骼與關節保健食品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812769" y="4208731"/>
            <a:ext cx="1016000" cy="50769"/>
          </a:xfrm>
          <a:prstGeom prst="roundRect">
            <a:avLst>
              <a:gd name="adj" fmla="val 50000"/>
            </a:avLst>
          </a:prstGeom>
          <a:solidFill>
            <a:srgbClr val="E3B2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812769" y="4513500"/>
            <a:ext cx="10883456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dirty="0">
                <a:solidFill>
                  <a:srgbClr val="9FD6D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鈣質・維生素 D・葡萄糖胺・軟骨素——常見功效與藥物交互作用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12769" y="5999462"/>
            <a:ext cx="10883350" cy="2743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9D6E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講師：[講師姓名] 藥師　｜　社團法人新北市藥師公會　｜　[授課日期]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697991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開場暖身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快問快答：可以？還是不行？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004611"/>
            <a:ext cx="3380334" cy="3834214"/>
          </a:xfrm>
          <a:prstGeom prst="roundRect">
            <a:avLst>
              <a:gd name="adj" fmla="val 4415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120837" y="2309503"/>
            <a:ext cx="2853665" cy="665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Q1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1120837" y="3101913"/>
            <a:ext cx="2853665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早上的甲狀腺藥，和鈣片一起配水吞下去最方便？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4405807" y="2004611"/>
            <a:ext cx="3380386" cy="3834214"/>
          </a:xfrm>
          <a:prstGeom prst="roundRect">
            <a:avLst>
              <a:gd name="adj" fmla="val 4414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4710700" y="2309503"/>
            <a:ext cx="2853718" cy="665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Q2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4710700" y="3101913"/>
            <a:ext cx="2853718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吃骨質疏鬆藥的人，就不需要再補鈣了？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7995722" y="2004611"/>
            <a:ext cx="3380334" cy="3834214"/>
          </a:xfrm>
          <a:prstGeom prst="roundRect">
            <a:avLst>
              <a:gd name="adj" fmla="val 4415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8300615" y="2309503"/>
            <a:ext cx="2853665" cy="665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Q3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8300615" y="3101913"/>
            <a:ext cx="2853665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吃抗凝血藥的人，關節保健食品隨便挑都沒關係？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812769" y="6238308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答案在課程最後揭曉　・　骨骼與關節保健食品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198047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核心觀念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這一類保健食品，關鍵字是「時間」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769" y="2001436"/>
            <a:ext cx="10883456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鈣、鎂等礦物質會在腸胃道「抓住」某些藥物，讓藥吸收不進去；很多問題只要錯開時間就能避免。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815944" y="3020611"/>
            <a:ext cx="3380334" cy="1524144"/>
          </a:xfrm>
          <a:prstGeom prst="roundRect">
            <a:avLst>
              <a:gd name="adj" fmla="val 8124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Text 4"/>
          <p:cNvSpPr/>
          <p:nvPr/>
        </p:nvSpPr>
        <p:spPr>
          <a:xfrm>
            <a:off x="1070068" y="3274735"/>
            <a:ext cx="2958249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吸收被阻擋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070068" y="3681093"/>
            <a:ext cx="2958249" cy="634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礦物質與藥物結合</a:t>
            </a:r>
            <a:endParaRPr lang="en-US" sz="1600" dirty="0"/>
          </a:p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例：抗生素、甲狀腺藥失效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405807" y="3020611"/>
            <a:ext cx="3380386" cy="1524144"/>
          </a:xfrm>
          <a:prstGeom prst="roundRect">
            <a:avLst>
              <a:gd name="adj" fmla="val 8124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4659931" y="3274735"/>
            <a:ext cx="2958302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電解質失衡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4659931" y="3681093"/>
            <a:ext cx="2958302" cy="634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補充過量或藥物加乘</a:t>
            </a:r>
            <a:endParaRPr lang="en-US" sz="1600" dirty="0"/>
          </a:p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例：高血鈣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7995722" y="3020611"/>
            <a:ext cx="3380334" cy="1524144"/>
          </a:xfrm>
          <a:prstGeom prst="roundRect">
            <a:avLst>
              <a:gd name="adj" fmla="val 8124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Text 10"/>
          <p:cNvSpPr/>
          <p:nvPr/>
        </p:nvSpPr>
        <p:spPr>
          <a:xfrm>
            <a:off x="8249846" y="3274735"/>
            <a:ext cx="2958249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影響凝血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8249846" y="3681093"/>
            <a:ext cx="2958249" cy="634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複方或關節保健成分</a:t>
            </a:r>
            <a:endParaRPr lang="en-US" sz="1600" dirty="0"/>
          </a:p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例：維生素 K2、薑黃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12769" y="6238308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骨骼與關節保健食品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97347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學習目標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33087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 err="1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上完這堂課</a:t>
            </a: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，</a:t>
            </a:r>
            <a:r>
              <a:rPr lang="zh-TW" alt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我們</a:t>
            </a:r>
            <a:r>
              <a:rPr lang="en-US" sz="3200" b="1" dirty="0" err="1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能夠</a:t>
            </a: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……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106149"/>
            <a:ext cx="10560112" cy="746939"/>
          </a:xfrm>
          <a:prstGeom prst="roundRect">
            <a:avLst>
              <a:gd name="adj" fmla="val 16578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70068" y="2284042"/>
            <a:ext cx="558800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781247" y="2319606"/>
            <a:ext cx="6007678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 err="1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分辨碳酸鈣與檸檬酸鈣</a:t>
            </a:r>
            <a:r>
              <a:rPr lang="zh-TW" altLang="en-US" sz="18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或其他鈣片</a:t>
            </a:r>
            <a:r>
              <a:rPr lang="en-US" sz="18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，知道怎麼吃吸收較好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815944" y="3011798"/>
            <a:ext cx="10560112" cy="746939"/>
          </a:xfrm>
          <a:prstGeom prst="roundRect">
            <a:avLst>
              <a:gd name="adj" fmla="val 16578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1070068" y="3189691"/>
            <a:ext cx="558800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1247" y="3225254"/>
            <a:ext cx="3531870" cy="345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說出哪些藥物需要和鈣片錯開服用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815944" y="3917445"/>
            <a:ext cx="10560112" cy="746939"/>
          </a:xfrm>
          <a:prstGeom prst="roundRect">
            <a:avLst>
              <a:gd name="adj" fmla="val 16578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1070068" y="4095338"/>
            <a:ext cx="558800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3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781247" y="4130901"/>
            <a:ext cx="5415555" cy="345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認識葡萄糖胺、軟骨素等關節保健食品的證據與風險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15944" y="4823093"/>
            <a:ext cx="10560112" cy="746939"/>
          </a:xfrm>
          <a:prstGeom prst="roundRect">
            <a:avLst>
              <a:gd name="adj" fmla="val 16578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1070068" y="5000986"/>
            <a:ext cx="558800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B7802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4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781247" y="5036550"/>
            <a:ext cx="3296423" cy="345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排出一份安全的每日服藥時間表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12769" y="6238308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骨骼與關節保健食品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226753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73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2283476"/>
            <a:ext cx="10883456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01</a:t>
            </a:r>
            <a:endParaRPr lang="en-US" sz="6000" dirty="0"/>
          </a:p>
        </p:txBody>
      </p:sp>
      <p:sp>
        <p:nvSpPr>
          <p:cNvPr id="3" name="Text 1"/>
          <p:cNvSpPr/>
          <p:nvPr/>
        </p:nvSpPr>
        <p:spPr>
          <a:xfrm>
            <a:off x="812769" y="3248654"/>
            <a:ext cx="10883456" cy="756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鈣質與維生素 D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812769" y="4183320"/>
            <a:ext cx="10883456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dirty="0">
                <a:solidFill>
                  <a:srgbClr val="9FD6D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顧骨本的基本款，也是交互作用最多的一類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鈣質｜種類與吃法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鈣片含鈣量從 9% 到 40% 不等，吃法看需不需要胃酸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0255767"/>
              </p:ext>
            </p:extLst>
          </p:nvPr>
        </p:nvGraphicFramePr>
        <p:xfrm>
          <a:off x="812769" y="2001434"/>
          <a:ext cx="10566360" cy="3048000"/>
        </p:xfrm>
        <a:graphic>
          <a:graphicData uri="http://schemas.openxmlformats.org/drawingml/2006/table">
            <a:tbl>
              <a:tblPr/>
              <a:tblGrid>
                <a:gridCol w="29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163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E3B2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種類</a:t>
                      </a:r>
                      <a:endParaRPr lang="en-US" sz="15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63500" marB="635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E3B2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鈣含量</a:t>
                      </a:r>
                      <a:endParaRPr lang="en-US" sz="15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63500" marB="635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E3B2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怎麼吃</a:t>
                      </a:r>
                      <a:endParaRPr lang="en-US" sz="15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63500" marB="635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E3B2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特色</a:t>
                      </a:r>
                      <a:endParaRPr lang="en-US" sz="15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63500" marB="635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>
                        <a:lnSpc>
                          <a:spcPts val="190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碳酸鈣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63500" marB="635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0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約 40%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63500" marB="635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0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隨餐吃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63500" marB="635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00"/>
                        </a:lnSpc>
                        <a:buNone/>
                      </a:pPr>
                      <a:r>
                        <a:rPr lang="en-US" sz="1400" dirty="0" err="1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含鈣量高；較易便秘、脹氣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63500" marB="635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>
                        <a:lnSpc>
                          <a:spcPts val="190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檸檬酸鈣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63500" marB="635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0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約 21%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63500" marB="635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0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飯前飯後皆可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63500" marB="635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00"/>
                        </a:lnSpc>
                        <a:buNone/>
                      </a:pPr>
                      <a:r>
                        <a:rPr lang="en-US" sz="1400" dirty="0" err="1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不需胃酸</a:t>
                      </a:r>
                      <a:r>
                        <a:rPr lang="zh-TW" alt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也好吸收</a:t>
                      </a: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，適合胃酸少的長者、吃胃藥者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63500" marB="635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>
                        <a:lnSpc>
                          <a:spcPts val="190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磷酸鈣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63500" marB="635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0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約 39%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63500" marB="635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0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隨餐吃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63500" marB="635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0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也</a:t>
                      </a:r>
                      <a:r>
                        <a:rPr lang="zh-TW" alt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一併</a:t>
                      </a: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補</a:t>
                      </a:r>
                      <a:r>
                        <a:rPr lang="zh-TW" alt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充</a:t>
                      </a:r>
                      <a:r>
                        <a:rPr lang="en-US" sz="1400" dirty="0" err="1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磷；多見於奶粉、強化食品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63500" marB="635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>
                        <a:lnSpc>
                          <a:spcPts val="190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乳酸鈣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63500" marB="635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0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約 13%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63500" marB="635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0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飯前飯後皆可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63500" marB="635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00"/>
                        </a:lnSpc>
                        <a:buNone/>
                      </a:pPr>
                      <a:r>
                        <a:rPr lang="en-US" sz="1400" dirty="0" err="1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易溶解</a:t>
                      </a: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；</a:t>
                      </a:r>
                      <a:r>
                        <a:rPr lang="zh-TW" alt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但</a:t>
                      </a:r>
                      <a:r>
                        <a:rPr lang="en-US" sz="1400" dirty="0" err="1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含鈣量低，要吃較多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63500" marB="635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>
                        <a:lnSpc>
                          <a:spcPts val="190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葡萄糖酸鈣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63500" marB="635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0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約 9%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63500" marB="635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0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飯前飯後皆可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63500" marB="635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0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含鈣量最低；常見於嚼錠、複方錠或口服液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63500" marB="635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>
                        <a:lnSpc>
                          <a:spcPts val="190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胺基酸螯合鈣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63500" marB="635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0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約 20%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63500" marB="635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0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飯前飯後皆可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63500" marB="635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00"/>
                        </a:lnSpc>
                        <a:buNone/>
                      </a:pPr>
                      <a:r>
                        <a:rPr lang="en-US" sz="1400" dirty="0" err="1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腸胃不適</a:t>
                      </a:r>
                      <a:r>
                        <a:rPr lang="zh-TW" alt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的情況</a:t>
                      </a:r>
                      <a:r>
                        <a:rPr lang="en-US" sz="1400" dirty="0" err="1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較少；價格較高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63500" marB="635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>
                        <a:lnSpc>
                          <a:spcPts val="190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海藻鈣、珊瑚鈣、牡蠣殼鈣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63500" marB="635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0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約 30–40%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63500" marB="635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0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隨餐吃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63500" marB="635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00"/>
                        </a:lnSpc>
                        <a:buNone/>
                      </a:pPr>
                      <a:r>
                        <a:rPr lang="en-US" sz="1400" dirty="0" err="1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主成分是碳酸鈣；選有</a:t>
                      </a:r>
                      <a:r>
                        <a:rPr lang="zh-TW" alt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通過</a:t>
                      </a:r>
                      <a:r>
                        <a:rPr lang="en-US" sz="1400" dirty="0" err="1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重金屬檢驗者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63500" marB="635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812769" y="5227234"/>
            <a:ext cx="10566462" cy="736600"/>
          </a:xfrm>
          <a:prstGeom prst="roundRect">
            <a:avLst>
              <a:gd name="adj" fmla="val 19804"/>
            </a:avLst>
          </a:prstGeom>
          <a:solidFill>
            <a:srgbClr val="1738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6" name="Text 3"/>
          <p:cNvSpPr/>
          <p:nvPr/>
        </p:nvSpPr>
        <p:spPr>
          <a:xfrm>
            <a:off x="1066769" y="5265334"/>
            <a:ext cx="10360216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 anchorCtr="0">
            <a:no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哪一種較好吸收：</a:t>
            </a:r>
            <a:r>
              <a:rPr lang="en-US" sz="15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隨餐吃差異不大（約 3 成）；胃酸少或空腹吃，檸檬酸鈣較好吸收</a:t>
            </a:r>
          </a:p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分次吃：</a:t>
            </a:r>
            <a:r>
              <a:rPr lang="en-US" sz="15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每次不超過約 500 毫克鈣，每日總量要把飲食一起算進去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812769" y="6238308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骨骼與關節保健食品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19775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0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2"/>
              </a:lnSpc>
              <a:buNone/>
            </a:pPr>
            <a:r>
              <a:rPr lang="en-US" sz="1159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鈣質｜交互作用（一）</a:t>
            </a:r>
            <a:endParaRPr lang="en-US" sz="1159" dirty="0"/>
          </a:p>
        </p:txBody>
      </p:sp>
      <p:sp>
        <p:nvSpPr>
          <p:cNvPr id="3" name="Text 1"/>
          <p:cNvSpPr/>
          <p:nvPr/>
        </p:nvSpPr>
        <p:spPr>
          <a:xfrm>
            <a:off x="812769" y="1272009"/>
            <a:ext cx="10883456" cy="4750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65"/>
              </a:lnSpc>
              <a:buNone/>
            </a:pPr>
            <a:r>
              <a:rPr lang="en-US" sz="31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這些藥，要和鈣片錯開吃</a:t>
            </a:r>
            <a:endParaRPr lang="en-US" sz="31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/>
        </p:nvGraphicFramePr>
        <p:xfrm>
          <a:off x="812769" y="1975613"/>
          <a:ext cx="10566360" cy="3856488"/>
        </p:xfrm>
        <a:graphic>
          <a:graphicData uri="http://schemas.openxmlformats.org/drawingml/2006/table">
            <a:tbl>
              <a:tblPr/>
              <a:tblGrid>
                <a:gridCol w="3522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2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22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4648">
                <a:tc>
                  <a:txBody>
                    <a:bodyPr/>
                    <a:lstStyle/>
                    <a:p>
                      <a:pPr marL="0" indent="0">
                        <a:lnSpc>
                          <a:spcPts val="1948"/>
                        </a:lnSpc>
                        <a:buNone/>
                      </a:pPr>
                      <a:r>
                        <a:rPr lang="en-US" sz="1391" b="1" dirty="0">
                          <a:solidFill>
                            <a:srgbClr val="F7F5EF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藥物類別</a:t>
                      </a:r>
                      <a:endParaRPr lang="en-US" sz="1391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48"/>
                        </a:lnSpc>
                        <a:buNone/>
                      </a:pPr>
                      <a:r>
                        <a:rPr lang="en-US" sz="1391" b="1" dirty="0">
                          <a:solidFill>
                            <a:srgbClr val="F7F5EF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常見藥品</a:t>
                      </a:r>
                      <a:endParaRPr lang="en-US" sz="1391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48"/>
                        </a:lnSpc>
                        <a:buNone/>
                      </a:pPr>
                      <a:r>
                        <a:rPr lang="en-US" sz="1391" b="1" dirty="0">
                          <a:solidFill>
                            <a:srgbClr val="F7F5EF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建議間隔</a:t>
                      </a:r>
                      <a:endParaRPr lang="en-US" sz="1391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648">
                <a:tc>
                  <a:txBody>
                    <a:bodyPr/>
                    <a:lstStyle/>
                    <a:p>
                      <a:pPr marL="0" indent="0">
                        <a:lnSpc>
                          <a:spcPts val="1948"/>
                        </a:lnSpc>
                        <a:buNone/>
                      </a:pPr>
                      <a:r>
                        <a:rPr lang="en-US" sz="139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甲狀腺素</a:t>
                      </a:r>
                      <a:endParaRPr lang="en-US" sz="1391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48"/>
                        </a:lnSpc>
                        <a:buNone/>
                      </a:pPr>
                      <a:r>
                        <a:rPr lang="en-US" sz="1391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levothyroxine</a:t>
                      </a:r>
                      <a:endParaRPr lang="en-US" sz="1391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48"/>
                        </a:lnSpc>
                        <a:buNone/>
                      </a:pPr>
                      <a:r>
                        <a:rPr lang="en-US" sz="1391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至少間隔 4 小時</a:t>
                      </a:r>
                      <a:endParaRPr lang="en-US" sz="1391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6978">
                <a:tc>
                  <a:txBody>
                    <a:bodyPr/>
                    <a:lstStyle/>
                    <a:p>
                      <a:pPr marL="0" indent="0">
                        <a:lnSpc>
                          <a:spcPts val="1948"/>
                        </a:lnSpc>
                        <a:buNone/>
                      </a:pPr>
                      <a:r>
                        <a:rPr lang="en-US" sz="139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口服骨鬆藥（雙磷酸鹽類）</a:t>
                      </a:r>
                      <a:endParaRPr lang="en-US" sz="1391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48"/>
                        </a:lnSpc>
                        <a:buNone/>
                      </a:pPr>
                      <a:r>
                        <a:rPr lang="en-US" sz="1391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alendronate（福善美）、risedronate、ibandronate</a:t>
                      </a:r>
                      <a:endParaRPr lang="en-US" sz="1391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48"/>
                        </a:lnSpc>
                        <a:buNone/>
                      </a:pPr>
                      <a:r>
                        <a:rPr lang="en-US" sz="1391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早上空腹配白開水吞服，依藥品等待 30–60 分鐘後才可進食；</a:t>
                      </a:r>
                      <a:br>
                        <a:rPr lang="en-US" sz="1391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</a:br>
                      <a:r>
                        <a:rPr lang="en-US" sz="1391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鈣片改在其他時段吃</a:t>
                      </a:r>
                      <a:endParaRPr lang="en-US" sz="1391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4648">
                <a:tc>
                  <a:txBody>
                    <a:bodyPr/>
                    <a:lstStyle/>
                    <a:p>
                      <a:pPr marL="0" indent="0">
                        <a:lnSpc>
                          <a:spcPts val="1948"/>
                        </a:lnSpc>
                        <a:buNone/>
                      </a:pPr>
                      <a:r>
                        <a:rPr lang="en-US" sz="139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四環素類抗生素</a:t>
                      </a:r>
                      <a:endParaRPr lang="en-US" sz="1391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48"/>
                        </a:lnSpc>
                        <a:buNone/>
                      </a:pPr>
                      <a:r>
                        <a:rPr lang="en-US" sz="1391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doxycycline、minocycline</a:t>
                      </a:r>
                      <a:endParaRPr lang="en-US" sz="1391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48"/>
                        </a:lnSpc>
                        <a:buNone/>
                      </a:pPr>
                      <a:r>
                        <a:rPr lang="en-US" sz="1391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抗生素在鈣片前 2 小時或後 4–6 小時服用</a:t>
                      </a:r>
                      <a:endParaRPr lang="en-US" sz="1391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0865">
                <a:tc>
                  <a:txBody>
                    <a:bodyPr/>
                    <a:lstStyle/>
                    <a:p>
                      <a:pPr marL="0" indent="0">
                        <a:lnSpc>
                          <a:spcPts val="1948"/>
                        </a:lnSpc>
                        <a:buNone/>
                      </a:pPr>
                      <a:r>
                        <a:rPr lang="en-US" sz="139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氟喹諾酮類抗生素</a:t>
                      </a:r>
                      <a:endParaRPr lang="en-US" sz="1391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48"/>
                        </a:lnSpc>
                        <a:buNone/>
                      </a:pPr>
                      <a:r>
                        <a:rPr lang="en-US" sz="1391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ciprofloxacin、levofloxacin、moxifloxacin</a:t>
                      </a:r>
                      <a:endParaRPr lang="en-US" sz="1391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48"/>
                        </a:lnSpc>
                        <a:buNone/>
                      </a:pPr>
                      <a:r>
                        <a:rPr lang="en-US" sz="1391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抗生素在鈣片前 2 小時或後 6 小時服用；moxifloxacin 需間隔更久，依藥品說明</a:t>
                      </a:r>
                      <a:endParaRPr lang="en-US" sz="1391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4701">
                <a:tc>
                  <a:txBody>
                    <a:bodyPr/>
                    <a:lstStyle/>
                    <a:p>
                      <a:pPr marL="0" indent="0">
                        <a:lnSpc>
                          <a:spcPts val="1948"/>
                        </a:lnSpc>
                        <a:buNone/>
                      </a:pPr>
                      <a:r>
                        <a:rPr lang="en-US" sz="1391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鐵劑</a:t>
                      </a:r>
                      <a:endParaRPr lang="en-US" sz="1391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48"/>
                        </a:lnSpc>
                        <a:buNone/>
                      </a:pPr>
                      <a:r>
                        <a:rPr lang="en-US" sz="1391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補鐵錠、含鐵綜合維他命</a:t>
                      </a:r>
                      <a:endParaRPr lang="en-US" sz="1391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48"/>
                        </a:lnSpc>
                        <a:buNone/>
                      </a:pPr>
                      <a:r>
                        <a:rPr lang="en-US" sz="1391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至少間隔 2 小時</a:t>
                      </a:r>
                      <a:endParaRPr lang="en-US" sz="1391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769" y="6238308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骨骼與關節保健食品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26682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鈣質｜交互作用（二）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錯開時間也沒用，要注意總量的藥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004613"/>
            <a:ext cx="10560112" cy="955221"/>
          </a:xfrm>
          <a:prstGeom prst="roundRect">
            <a:avLst>
              <a:gd name="adj" fmla="val 12963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70068" y="2207915"/>
            <a:ext cx="3008630" cy="5740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Thiazide 類利尿劑</a:t>
            </a:r>
            <a:endParaRPr lang="en-US" sz="1800" dirty="0"/>
          </a:p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hydrochlorothiazide 等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245068" y="2339346"/>
            <a:ext cx="7083171" cy="311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減少鈣從尿液排出，再大量補鈣與維生素 D，可能造成</a:t>
            </a:r>
            <a:r>
              <a:rPr lang="en-US" sz="1500" b="1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高血鈣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15944" y="3118541"/>
            <a:ext cx="10560112" cy="955221"/>
          </a:xfrm>
          <a:prstGeom prst="roundRect">
            <a:avLst>
              <a:gd name="adj" fmla="val 12963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1070068" y="3321844"/>
            <a:ext cx="3008630" cy="5740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強心劑</a:t>
            </a:r>
            <a:endParaRPr lang="en-US" sz="1800" dirty="0"/>
          </a:p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digoxin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245068" y="3453278"/>
            <a:ext cx="7083171" cy="311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血鈣過高會增加 digoxin 引起</a:t>
            </a:r>
            <a:r>
              <a:rPr lang="en-US" sz="1500" b="1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心律不整</a:t>
            </a:r>
            <a:r>
              <a:rPr lang="en-US" sz="15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的風險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815944" y="4232473"/>
            <a:ext cx="10560112" cy="1229529"/>
          </a:xfrm>
          <a:prstGeom prst="roundRect">
            <a:avLst>
              <a:gd name="adj" fmla="val 10071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1070068" y="4435773"/>
            <a:ext cx="3008630" cy="8483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胃藥（制酸劑、PPI）</a:t>
            </a:r>
            <a:endParaRPr lang="en-US" sz="1800" dirty="0"/>
          </a:p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omeprazole、esomeprazole 等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245068" y="4704364"/>
            <a:ext cx="7083171" cy="311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胃酸減少，碳酸鈣吸收變差；可改用檸檬酸鈣，或碳酸鈣隨餐吃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骨骼與關節保健食品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6665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鈣質｜實作練習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排一張不打架的服藥時間表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769" y="2001434"/>
            <a:ext cx="2544690" cy="1778000"/>
          </a:xfrm>
          <a:prstGeom prst="roundRect">
            <a:avLst>
              <a:gd name="adj" fmla="val 8026"/>
            </a:avLst>
          </a:prstGeom>
          <a:solidFill>
            <a:srgbClr val="1738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15948" y="2235200"/>
            <a:ext cx="2202482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20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起床空腹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015948" y="2692400"/>
            <a:ext cx="220248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E6EDF3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甲狀腺素</a:t>
            </a:r>
            <a:endParaRPr lang="en-US" sz="1700" dirty="0"/>
          </a:p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E6EDF3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或口服骨鬆藥</a:t>
            </a:r>
            <a:endParaRPr lang="en-US" sz="1700" dirty="0"/>
          </a:p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E6EDF3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（配白開水）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3487634" y="2004609"/>
            <a:ext cx="2544989" cy="1778000"/>
          </a:xfrm>
          <a:prstGeom prst="roundRect">
            <a:avLst>
              <a:gd name="adj" fmla="val 7856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3690937" y="2235200"/>
            <a:ext cx="2202535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20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早餐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3690937" y="2692400"/>
            <a:ext cx="220253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一般慢性病藥物</a:t>
            </a:r>
            <a:endParaRPr lang="en-US" sz="1700" dirty="0"/>
          </a:p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需要時的抗生素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162799" y="2001434"/>
            <a:ext cx="2544690" cy="1778000"/>
          </a:xfrm>
          <a:prstGeom prst="roundRect">
            <a:avLst>
              <a:gd name="adj" fmla="val 8026"/>
            </a:avLst>
          </a:prstGeom>
          <a:solidFill>
            <a:srgbClr val="F6E6C4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6365978" y="2235200"/>
            <a:ext cx="2202482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20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午餐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365978" y="2692400"/>
            <a:ext cx="2202482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2E3E5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鈣片第 1 次</a:t>
            </a:r>
            <a:endParaRPr lang="en-US" sz="1700" dirty="0"/>
          </a:p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2E3E5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（碳酸鈣隨餐）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834489" y="2001434"/>
            <a:ext cx="2544742" cy="1778000"/>
          </a:xfrm>
          <a:prstGeom prst="roundRect">
            <a:avLst>
              <a:gd name="adj" fmla="val 8026"/>
            </a:avLst>
          </a:prstGeom>
          <a:solidFill>
            <a:srgbClr val="F6E6C4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9037669" y="2235200"/>
            <a:ext cx="2202535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20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晚餐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9037669" y="2692400"/>
            <a:ext cx="220253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2E3E5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鈣片第 2 次</a:t>
            </a:r>
            <a:endParaRPr lang="en-US" sz="1700" dirty="0"/>
          </a:p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2E3E5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（碳酸鈣隨餐）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815944" y="4038600"/>
            <a:ext cx="5200702" cy="1092200"/>
          </a:xfrm>
          <a:prstGeom prst="roundRect">
            <a:avLst>
              <a:gd name="adj" fmla="val 1666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" name="Text 15"/>
          <p:cNvSpPr/>
          <p:nvPr/>
        </p:nvSpPr>
        <p:spPr>
          <a:xfrm>
            <a:off x="1019268" y="4140200"/>
            <a:ext cx="4937876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600" b="1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原則：</a:t>
            </a: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會被鈣「抓住」的藥放早上，鈣片往後挪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175354" y="4038600"/>
            <a:ext cx="5200702" cy="1092200"/>
          </a:xfrm>
          <a:prstGeom prst="roundRect">
            <a:avLst>
              <a:gd name="adj" fmla="val 1666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Text 17"/>
          <p:cNvSpPr/>
          <p:nvPr/>
        </p:nvSpPr>
        <p:spPr>
          <a:xfrm>
            <a:off x="6378678" y="4140200"/>
            <a:ext cx="4937876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600" b="1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提醒：</a:t>
            </a: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一天吃兩次的抗生素需另外安排；</a:t>
            </a:r>
            <a:b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</a:b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每人用藥不同，請帶藥袋請藥師一起排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骨骼與關節保健食品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654110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鈣質｜常見複方成分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鈣片裡的「好朋友」，也要看清楚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004609"/>
            <a:ext cx="3397291" cy="3834214"/>
          </a:xfrm>
          <a:prstGeom prst="roundRect">
            <a:avLst>
              <a:gd name="adj" fmla="val 3645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70068" y="2258733"/>
            <a:ext cx="2975715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維生素 D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070068" y="2665096"/>
            <a:ext cx="2975715" cy="300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7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幫助鈣吸收；過量可能高血鈣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070068" y="3042283"/>
            <a:ext cx="2975715" cy="11277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70"/>
              </a:lnSpc>
              <a:buNone/>
            </a:pPr>
            <a:r>
              <a:rPr lang="en-US" sz="1400" b="1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留意：</a:t>
            </a: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與 thiazide 利尿劑併用；抗癲癇藥（phenytoin、carbamazepine）與長期類固醇可能讓維生素 D 不足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397354" y="2004609"/>
            <a:ext cx="3397291" cy="3834214"/>
          </a:xfrm>
          <a:prstGeom prst="roundRect">
            <a:avLst>
              <a:gd name="adj" fmla="val 3645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4651478" y="2258733"/>
            <a:ext cx="2975715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維生素 K2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4651478" y="2665096"/>
            <a:ext cx="2975715" cy="300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7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常見「鈣＋D3＋K2」複方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51478" y="3042283"/>
            <a:ext cx="2975715" cy="576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70"/>
              </a:lnSpc>
              <a:buNone/>
            </a:pPr>
            <a:r>
              <a:rPr lang="en-US" sz="1400" b="1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留意：</a:t>
            </a: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會降低 warfarin 的抗凝血效果，和富含 K2 的納豆是同一個道理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7978765" y="2004609"/>
            <a:ext cx="3397291" cy="3834214"/>
          </a:xfrm>
          <a:prstGeom prst="roundRect">
            <a:avLst>
              <a:gd name="adj" fmla="val 3645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Text 11"/>
          <p:cNvSpPr/>
          <p:nvPr/>
        </p:nvSpPr>
        <p:spPr>
          <a:xfrm>
            <a:off x="8232888" y="2258733"/>
            <a:ext cx="2975715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鎂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8232888" y="2665096"/>
            <a:ext cx="2975715" cy="300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7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常與鈣合併販售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232888" y="3042283"/>
            <a:ext cx="2975715" cy="852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70"/>
              </a:lnSpc>
              <a:buNone/>
            </a:pPr>
            <a:r>
              <a:rPr lang="en-US" sz="1400" b="1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留意：</a:t>
            </a: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同樣會抓住抗生素、甲狀腺藥、骨鬆藥，需錯開；腎功能不佳者可能蓄積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骨骼與關節保健食品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559359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鈣質｜反過來看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有些藥，反而需要把鈣補足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004609"/>
            <a:ext cx="3397291" cy="1710933"/>
          </a:xfrm>
          <a:prstGeom prst="roundRect">
            <a:avLst>
              <a:gd name="adj" fmla="val 7237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70068" y="2258733"/>
            <a:ext cx="2975715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口服雙磷酸鹽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70068" y="2634630"/>
            <a:ext cx="2975715" cy="576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7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骨鬆治療需要足夠的鈣與維生素 D 才有效，只是要和藥錯開時間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397354" y="2004609"/>
            <a:ext cx="3397291" cy="1710933"/>
          </a:xfrm>
          <a:prstGeom prst="roundRect">
            <a:avLst>
              <a:gd name="adj" fmla="val 7237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4651478" y="2258733"/>
            <a:ext cx="2975715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骨鬆針劑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651478" y="2634630"/>
            <a:ext cx="2975715" cy="852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7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如 denosumab（保骼麗），可能造成低血鈣，醫師通常會同時建議補鈣與維生素 D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978765" y="2004609"/>
            <a:ext cx="3397291" cy="1710933"/>
          </a:xfrm>
          <a:prstGeom prst="roundRect">
            <a:avLst>
              <a:gd name="adj" fmla="val 7237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8232888" y="2258733"/>
            <a:ext cx="2975715" cy="2997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長期類固醇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32888" y="2634630"/>
            <a:ext cx="2975715" cy="576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7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會加速骨質流失，常需評估鈣與維生素 D 的補充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12769" y="3972719"/>
            <a:ext cx="10566462" cy="949871"/>
          </a:xfrm>
          <a:prstGeom prst="roundRect">
            <a:avLst>
              <a:gd name="adj" fmla="val 16044"/>
            </a:avLst>
          </a:prstGeom>
          <a:solidFill>
            <a:srgbClr val="1738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1117538" y="4252082"/>
            <a:ext cx="10255632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補鈣不是不行，</a:t>
            </a:r>
            <a:r>
              <a:rPr lang="en-US" sz="22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重點是時間對、總量對。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骨骼與關節保健食品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9280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73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2283476"/>
            <a:ext cx="10883456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02</a:t>
            </a:r>
            <a:endParaRPr lang="en-US" sz="6000" dirty="0"/>
          </a:p>
        </p:txBody>
      </p:sp>
      <p:sp>
        <p:nvSpPr>
          <p:cNvPr id="3" name="Text 1"/>
          <p:cNvSpPr/>
          <p:nvPr/>
        </p:nvSpPr>
        <p:spPr>
          <a:xfrm>
            <a:off x="812769" y="3248658"/>
            <a:ext cx="10883456" cy="756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關節保健食品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812769" y="4183323"/>
            <a:ext cx="10883456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dirty="0">
                <a:solidFill>
                  <a:srgbClr val="9FD6D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葡萄糖胺・軟骨素・膠原蛋白・薑黃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關節保健｜成分與功效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常見關節保健成分與證據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/>
        </p:nvGraphicFramePr>
        <p:xfrm>
          <a:off x="812769" y="2001434"/>
          <a:ext cx="10566360" cy="2739055"/>
        </p:xfrm>
        <a:graphic>
          <a:graphicData uri="http://schemas.openxmlformats.org/drawingml/2006/table">
            <a:tbl>
              <a:tblPr/>
              <a:tblGrid>
                <a:gridCol w="3522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2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22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6248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7F5EF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成分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6E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7F5EF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來源與宣稱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6E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7F5EF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證據現況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6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4063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葡萄糖胺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多萃取自蝦蟹殼；宣稱修復軟骨、減輕退化性關節炎疼痛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研究結果不一致，部分大型試驗與安慰劑差異不明顯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248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軟骨素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多來自動物軟骨；常與葡萄糖胺合併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效果有限且不一致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6248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第二型膠原蛋白、MSM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宣稱改善關節不適與活動度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小型研究為主，證據仍不足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6248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薑黃（薑黃素）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宣稱抗發炎；常加在關節複方中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有初步研究；本身吸收率低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骨骼與關節保健食品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3617968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關節保健｜交互作用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關節保健食品與藥物的交互作用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/>
        </p:nvGraphicFramePr>
        <p:xfrm>
          <a:off x="812769" y="2001434"/>
          <a:ext cx="10566360" cy="3254685"/>
        </p:xfrm>
        <a:graphic>
          <a:graphicData uri="http://schemas.openxmlformats.org/drawingml/2006/table">
            <a:tbl>
              <a:tblPr/>
              <a:tblGrid>
                <a:gridCol w="3522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2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22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6248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7F5EF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組合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6E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7F5EF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可能影響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6E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7F5EF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注意程度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6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4063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葡萄糖胺／軟骨素 ＋ warfarin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有 INR 上升、出血的個案報告；開始或停用時應告知醫師並監測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9A3B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高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248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薑黃 ＋ 抗凝血／抗血小板藥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可能抑制血小板功能，出血風險增加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9A3B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高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4063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葡萄糖胺 ＋ 降血糖藥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多數研究對血糖影響不大，糖尿病患者開始服用後仍建議留意血糖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F6F6F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低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4063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葡萄糖胺 ＋ 甲殼類過敏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多萃取自蝦蟹殼，過敏者應先確認來源或避免使用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8A5A12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中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骨骼與關節保健食品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5919626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69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關節保健｜常見情境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2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膝蓋痛的長輩，常常這樣吃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004609"/>
            <a:ext cx="1536669" cy="989239"/>
          </a:xfrm>
          <a:prstGeom prst="roundRect">
            <a:avLst>
              <a:gd name="adj" fmla="val 12517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241343" y="2207140"/>
            <a:ext cx="736621" cy="345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止痛藥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362673" y="2577939"/>
            <a:ext cx="494011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NSAID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457378" y="2001434"/>
            <a:ext cx="406441" cy="10209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20"/>
              </a:lnSpc>
              <a:buNone/>
            </a:pPr>
            <a:r>
              <a:rPr lang="en-US" sz="28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＋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2917784" y="2004609"/>
            <a:ext cx="1536721" cy="989239"/>
          </a:xfrm>
          <a:prstGeom prst="roundRect">
            <a:avLst>
              <a:gd name="adj" fmla="val 12517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3457503" y="2207140"/>
            <a:ext cx="508031" cy="345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薑黃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3381323" y="2577939"/>
            <a:ext cx="660441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關節複方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559269" y="2001434"/>
            <a:ext cx="406441" cy="10209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20"/>
              </a:lnSpc>
              <a:buNone/>
            </a:pPr>
            <a:r>
              <a:rPr lang="en-US" sz="28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＋</a:t>
            </a:r>
            <a:endParaRPr lang="en-US" sz="2800" dirty="0"/>
          </a:p>
        </p:txBody>
      </p:sp>
      <p:sp>
        <p:nvSpPr>
          <p:cNvPr id="12" name="Shape 10"/>
          <p:cNvSpPr/>
          <p:nvPr/>
        </p:nvSpPr>
        <p:spPr>
          <a:xfrm>
            <a:off x="5019675" y="2004609"/>
            <a:ext cx="1536669" cy="989239"/>
          </a:xfrm>
          <a:prstGeom prst="roundRect">
            <a:avLst>
              <a:gd name="adj" fmla="val 12517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Text 11"/>
          <p:cNvSpPr/>
          <p:nvPr/>
        </p:nvSpPr>
        <p:spPr>
          <a:xfrm>
            <a:off x="5559394" y="2207140"/>
            <a:ext cx="508031" cy="345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魚油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483163" y="2577939"/>
            <a:ext cx="660441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保健食品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661109" y="2001434"/>
            <a:ext cx="406441" cy="10209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20"/>
              </a:lnSpc>
              <a:buNone/>
            </a:pPr>
            <a:r>
              <a:rPr lang="en-US" sz="28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＋</a:t>
            </a:r>
            <a:endParaRPr lang="en-US" sz="2800" dirty="0"/>
          </a:p>
        </p:txBody>
      </p:sp>
      <p:sp>
        <p:nvSpPr>
          <p:cNvPr id="16" name="Shape 14"/>
          <p:cNvSpPr/>
          <p:nvPr/>
        </p:nvSpPr>
        <p:spPr>
          <a:xfrm>
            <a:off x="7121515" y="2004609"/>
            <a:ext cx="1536721" cy="989239"/>
          </a:xfrm>
          <a:prstGeom prst="roundRect">
            <a:avLst>
              <a:gd name="adj" fmla="val 12517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" name="Text 15"/>
          <p:cNvSpPr/>
          <p:nvPr/>
        </p:nvSpPr>
        <p:spPr>
          <a:xfrm>
            <a:off x="7432644" y="2207140"/>
            <a:ext cx="965210" cy="3454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抗凝血藥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585055" y="2577939"/>
            <a:ext cx="660441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醫師處方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763000" y="2001434"/>
            <a:ext cx="406441" cy="10209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20"/>
              </a:lnSpc>
              <a:buNone/>
            </a:pPr>
            <a:r>
              <a:rPr lang="en-US" sz="28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＝</a:t>
            </a:r>
            <a:endParaRPr lang="en-US" sz="2800" dirty="0"/>
          </a:p>
        </p:txBody>
      </p:sp>
      <p:sp>
        <p:nvSpPr>
          <p:cNvPr id="20" name="Shape 18"/>
          <p:cNvSpPr/>
          <p:nvPr/>
        </p:nvSpPr>
        <p:spPr>
          <a:xfrm>
            <a:off x="9220231" y="2001434"/>
            <a:ext cx="2159000" cy="995589"/>
          </a:xfrm>
          <a:prstGeom prst="roundRect">
            <a:avLst>
              <a:gd name="adj" fmla="val 12756"/>
            </a:avLst>
          </a:prstGeom>
          <a:solidFill>
            <a:srgbClr val="E3B2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21" name="Text 19"/>
          <p:cNvSpPr/>
          <p:nvPr/>
        </p:nvSpPr>
        <p:spPr>
          <a:xfrm>
            <a:off x="9588510" y="2179203"/>
            <a:ext cx="1422441" cy="665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胃出血、</a:t>
            </a:r>
            <a:endParaRPr lang="en-US" sz="1800" dirty="0"/>
          </a:p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出血風險大增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815944" y="3254201"/>
            <a:ext cx="5200702" cy="1209221"/>
          </a:xfrm>
          <a:prstGeom prst="roundRect">
            <a:avLst>
              <a:gd name="adj" fmla="val 8140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3" name="Text 21"/>
          <p:cNvSpPr/>
          <p:nvPr/>
        </p:nvSpPr>
        <p:spPr>
          <a:xfrm>
            <a:off x="1044657" y="3432094"/>
            <a:ext cx="4885573" cy="2691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止痛藥也有風險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044657" y="3752069"/>
            <a:ext cx="4885573" cy="5588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NSAID 本身就可能傷胃、影響腎臟與血壓，不宜自行長期服用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6175354" y="3254201"/>
            <a:ext cx="5200702" cy="1209221"/>
          </a:xfrm>
          <a:prstGeom prst="roundRect">
            <a:avLst>
              <a:gd name="adj" fmla="val 8140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6" name="Text 24"/>
          <p:cNvSpPr/>
          <p:nvPr/>
        </p:nvSpPr>
        <p:spPr>
          <a:xfrm>
            <a:off x="6404068" y="3432094"/>
            <a:ext cx="4885573" cy="2691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小心重複成分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404068" y="3752069"/>
            <a:ext cx="4885573" cy="29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不同品牌的關節複方，可能含相同成分，合併吃就過量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812769" y="6238311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骨骼與關節保健食品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44325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73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2283470"/>
            <a:ext cx="10883456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03</a:t>
            </a:r>
            <a:endParaRPr lang="en-US" sz="6000" dirty="0"/>
          </a:p>
        </p:txBody>
      </p:sp>
      <p:sp>
        <p:nvSpPr>
          <p:cNvPr id="3" name="Text 1"/>
          <p:cNvSpPr/>
          <p:nvPr/>
        </p:nvSpPr>
        <p:spPr>
          <a:xfrm>
            <a:off x="812769" y="3248658"/>
            <a:ext cx="10883456" cy="756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綜合整理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812769" y="4183323"/>
            <a:ext cx="10883456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dirty="0">
                <a:solidFill>
                  <a:srgbClr val="9FD6D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比較、警訊與安全原則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75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綜合整理｜一表看懂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8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骨骼與關節保健食品比較</a:t>
            </a:r>
            <a:endParaRPr lang="en-US" sz="3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/>
        </p:nvGraphicFramePr>
        <p:xfrm>
          <a:off x="812769" y="2001441"/>
          <a:ext cx="10566360" cy="3385803"/>
        </p:xfrm>
        <a:graphic>
          <a:graphicData uri="http://schemas.openxmlformats.org/drawingml/2006/table">
            <a:tbl>
              <a:tblPr/>
              <a:tblGrid>
                <a:gridCol w="2113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3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32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132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132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6247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E3B2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鈣、鎂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E3B2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維生素 D／K2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E3B2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葡萄糖胺、軟骨素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E3B2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薑黃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8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5062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要小心的藥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甲狀腺素、口服骨鬆藥</a:t>
                      </a:r>
                      <a:b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</a:b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部分抗生素、鐵劑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D：thiazide 利尿劑、digoxin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K2：warfarin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warfarin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抗凝血、抗血小板藥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7247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主要風險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9A3B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藥物吸收變差；</a:t>
                      </a:r>
                      <a:br>
                        <a:rPr lang="en-US" sz="1400" dirty="0">
                          <a:solidFill>
                            <a:srgbClr val="9A3B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</a:br>
                      <a:r>
                        <a:rPr lang="en-US" sz="1400" dirty="0">
                          <a:solidFill>
                            <a:srgbClr val="9A3B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過量可能高血鈣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9A3B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高血鈣；抗凝效果下降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9A3B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出血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9A3B2E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出血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7247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7385A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處理方式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錯開時間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控制總量、告知醫師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告知醫師、監測 INR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3A4A5C"/>
                          </a:solidFill>
                          <a:latin typeface="Noto Sans TC" pitchFamily="34" charset="0"/>
                          <a:ea typeface="Noto Sans TC" pitchFamily="34" charset="-122"/>
                          <a:cs typeface="Noto Sans TC" pitchFamily="34" charset="-120"/>
                        </a:rPr>
                        <a:t>告知醫師、避免疊加</a:t>
                      </a:r>
                      <a:endParaRPr lang="en-US" sz="1400" dirty="0">
                        <a:latin typeface="Noto Sans TC" charset="0"/>
                        <a:ea typeface="Noto Sans TC" charset="0"/>
                        <a:cs typeface="Noto Sans TC" charset="0"/>
                      </a:endParaRPr>
                    </a:p>
                  </a:txBody>
                  <a:tcPr marL="152400" marR="152400" marT="114300" marB="114300">
                    <a:lnL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6CB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769" y="6238304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骨骼與關節保健食品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237357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75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綜合整理｜警訊症狀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8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出現這些狀況，請盡快就醫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2004616"/>
            <a:ext cx="5175291" cy="3834214"/>
          </a:xfrm>
          <a:prstGeom prst="roundRect">
            <a:avLst>
              <a:gd name="adj" fmla="val 389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95427" y="2284090"/>
            <a:ext cx="4754816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可能是高血鈣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095427" y="2715865"/>
            <a:ext cx="4754816" cy="1325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43840" indent="-209042" algn="l">
              <a:lnSpc>
                <a:spcPts val="2560"/>
              </a:lnSpc>
              <a:buSzPct val="100000"/>
              <a:buChar char="•"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口渴、頻尿</a:t>
            </a:r>
            <a:endParaRPr lang="en-US" sz="1600" dirty="0"/>
          </a:p>
          <a:p>
            <a:pPr marL="243840" indent="-209042" algn="l">
              <a:lnSpc>
                <a:spcPts val="2560"/>
              </a:lnSpc>
              <a:buSzPct val="100000"/>
              <a:buChar char="•"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便秘、噁心、食慾差</a:t>
            </a:r>
            <a:endParaRPr lang="en-US" sz="1600" dirty="0"/>
          </a:p>
          <a:p>
            <a:pPr marL="243840" indent="-209042" algn="l">
              <a:lnSpc>
                <a:spcPts val="2560"/>
              </a:lnSpc>
              <a:buSzPct val="100000"/>
              <a:buChar char="•"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異常疲倦、肌肉無力</a:t>
            </a:r>
            <a:endParaRPr lang="en-US" sz="1600" dirty="0"/>
          </a:p>
          <a:p>
            <a:pPr marL="243840" indent="-209042" algn="l">
              <a:lnSpc>
                <a:spcPts val="2560"/>
              </a:lnSpc>
              <a:buSzPct val="100000"/>
              <a:buChar char="•"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意識混亂、心跳不規則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200765" y="2004616"/>
            <a:ext cx="5175291" cy="3834214"/>
          </a:xfrm>
          <a:prstGeom prst="roundRect">
            <a:avLst>
              <a:gd name="adj" fmla="val 389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6480247" y="2284090"/>
            <a:ext cx="4754816" cy="330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可能是出血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480247" y="2715865"/>
            <a:ext cx="4754816" cy="1325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43840" indent="-209042" algn="l">
              <a:lnSpc>
                <a:spcPts val="2560"/>
              </a:lnSpc>
              <a:buSzPct val="100000"/>
              <a:buChar char="•"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牙齦、鼻子出血不易止住</a:t>
            </a:r>
            <a:endParaRPr lang="en-US" sz="1600" dirty="0"/>
          </a:p>
          <a:p>
            <a:pPr marL="243840" indent="-209042" algn="l">
              <a:lnSpc>
                <a:spcPts val="2560"/>
              </a:lnSpc>
              <a:buSzPct val="100000"/>
              <a:buChar char="•"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不明原因瘀青</a:t>
            </a:r>
            <a:endParaRPr lang="en-US" sz="1600" dirty="0"/>
          </a:p>
          <a:p>
            <a:pPr marL="243840" indent="-209042" algn="l">
              <a:lnSpc>
                <a:spcPts val="2560"/>
              </a:lnSpc>
              <a:buSzPct val="100000"/>
              <a:buChar char="•"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黑便、血便、血尿</a:t>
            </a:r>
            <a:endParaRPr lang="en-US" sz="1600" dirty="0"/>
          </a:p>
          <a:p>
            <a:pPr marL="243840" indent="-209042" algn="l">
              <a:lnSpc>
                <a:spcPts val="2560"/>
              </a:lnSpc>
              <a:buSzPct val="100000"/>
              <a:buChar char="•"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劇烈頭痛、嘔吐：立即撥 119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12769" y="6238304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骨骼與關節保健食品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0340992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75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藥師叮嚀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54696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顧骨顧關節的五個安全原則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5944" y="1953791"/>
            <a:ext cx="10560112" cy="609837"/>
          </a:xfrm>
          <a:prstGeom prst="roundRect">
            <a:avLst>
              <a:gd name="adj" fmla="val 182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44657" y="2080915"/>
            <a:ext cx="132080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錯開吃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2517837" y="2116485"/>
            <a:ext cx="8888391" cy="309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鈣、鎂和甲狀腺藥、骨鬆藥、部分抗生素、鐵劑分開時間服用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815944" y="2671564"/>
            <a:ext cx="10560112" cy="609837"/>
          </a:xfrm>
          <a:prstGeom prst="roundRect">
            <a:avLst>
              <a:gd name="adj" fmla="val 182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1044657" y="2798688"/>
            <a:ext cx="132080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算總量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2517837" y="2834258"/>
            <a:ext cx="8888391" cy="309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鈣與維生素 D 連同飲食一起算，不是越多越好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15944" y="3389350"/>
            <a:ext cx="10560112" cy="609837"/>
          </a:xfrm>
          <a:prstGeom prst="roundRect">
            <a:avLst>
              <a:gd name="adj" fmla="val 182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1044657" y="3516474"/>
            <a:ext cx="132080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看複方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2517837" y="3552031"/>
            <a:ext cx="8888391" cy="309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留意 K2、薑黃等成分，避免不同產品重複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15944" y="4107123"/>
            <a:ext cx="10560112" cy="609837"/>
          </a:xfrm>
          <a:prstGeom prst="roundRect">
            <a:avLst>
              <a:gd name="adj" fmla="val 18222"/>
            </a:avLst>
          </a:prstGeom>
          <a:solidFill>
            <a:srgbClr val="FFFDF8"/>
          </a:solidFill>
          <a:ln w="6350">
            <a:solidFill>
              <a:srgbClr val="E2DCCD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2"/>
          <p:cNvSpPr/>
          <p:nvPr/>
        </p:nvSpPr>
        <p:spPr>
          <a:xfrm>
            <a:off x="1044657" y="4234247"/>
            <a:ext cx="132080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1F6F6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評效果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2517837" y="4269804"/>
            <a:ext cx="8888391" cy="309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3A4A5C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關節保健食品吃了數個月沒改善，就和醫師藥師討論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12769" y="4821721"/>
            <a:ext cx="10566462" cy="609590"/>
          </a:xfrm>
          <a:prstGeom prst="roundRect">
            <a:avLst>
              <a:gd name="adj" fmla="val 18750"/>
            </a:avLst>
          </a:prstGeom>
          <a:solidFill>
            <a:srgbClr val="1738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7" name="Text 15"/>
          <p:cNvSpPr/>
          <p:nvPr/>
        </p:nvSpPr>
        <p:spPr>
          <a:xfrm>
            <a:off x="1041359" y="4948721"/>
            <a:ext cx="1320800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E3B2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問藥師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2514538" y="4984291"/>
            <a:ext cx="8895186" cy="3098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帶著藥袋和保健食品，請藥師幫你排服藥時間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12769" y="6238304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E6C7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骨骼與關節保健食品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443330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3B2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812775"/>
            <a:ext cx="10883456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快問快答｜解答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9" y="1280108"/>
            <a:ext cx="10883456" cy="492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答案揭曉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769" y="2006600"/>
            <a:ext cx="3386684" cy="3327400"/>
          </a:xfrm>
          <a:prstGeom prst="roundRect">
            <a:avLst>
              <a:gd name="adj" fmla="val 9140"/>
            </a:avLst>
          </a:prstGeom>
          <a:solidFill>
            <a:srgbClr val="FBF6E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1092128" y="2235200"/>
            <a:ext cx="2912805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Q1</a:t>
            </a:r>
            <a:endParaRPr lang="en-US" sz="2200" dirty="0"/>
          </a:p>
        </p:txBody>
      </p:sp>
      <p:sp>
        <p:nvSpPr>
          <p:cNvPr id="15" name="Question 15"/>
          <p:cNvSpPr/>
          <p:nvPr/>
        </p:nvSpPr>
        <p:spPr>
          <a:xfrm>
            <a:off x="1092128" y="2717800"/>
            <a:ext cx="2912805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500" dirty="0">
                <a:solidFill>
                  <a:srgbClr val="2E3E5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早上的甲狀腺藥，和鈣片一起配水吞下去最方便？</a:t>
            </a:r>
            <a:endParaRPr lang="en-US" sz="1500" dirty="0"/>
          </a:p>
        </p:txBody>
      </p:sp>
      <p:cxnSp>
        <p:nvCxnSpPr>
          <p:cNvPr id="16" name="Divider 16"/>
          <p:cNvCxnSpPr/>
          <p:nvPr/>
        </p:nvCxnSpPr>
        <p:spPr>
          <a:xfrm>
            <a:off x="1092128" y="3733800"/>
            <a:ext cx="2912805" cy="0"/>
          </a:xfrm>
          <a:prstGeom prst="line">
            <a:avLst/>
          </a:prstGeom>
          <a:ln w="12700">
            <a:solidFill>
              <a:srgbClr val="D8CDB4"/>
            </a:solidFill>
          </a:ln>
        </p:spPr>
      </p:cxnSp>
      <p:sp>
        <p:nvSpPr>
          <p:cNvPr id="17" name="Answer 17"/>
          <p:cNvSpPr/>
          <p:nvPr/>
        </p:nvSpPr>
        <p:spPr>
          <a:xfrm>
            <a:off x="1092128" y="3886200"/>
            <a:ext cx="2912805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B4412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答：不行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092128" y="4394200"/>
            <a:ext cx="2912805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500" dirty="0">
                <a:solidFill>
                  <a:srgbClr val="2E3E5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鈣會讓甲狀腺藥吸收變差，兩者至少間隔 4 小時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402632" y="2006600"/>
            <a:ext cx="3386736" cy="3327400"/>
          </a:xfrm>
          <a:prstGeom prst="roundRect">
            <a:avLst>
              <a:gd name="adj" fmla="val 9140"/>
            </a:avLst>
          </a:prstGeom>
          <a:solidFill>
            <a:srgbClr val="FBF6E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4681991" y="2235200"/>
            <a:ext cx="2912858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Q2</a:t>
            </a:r>
            <a:endParaRPr lang="en-US" sz="2200" dirty="0"/>
          </a:p>
        </p:txBody>
      </p:sp>
      <p:sp>
        <p:nvSpPr>
          <p:cNvPr id="18" name="Question 18"/>
          <p:cNvSpPr/>
          <p:nvPr/>
        </p:nvSpPr>
        <p:spPr>
          <a:xfrm>
            <a:off x="4681991" y="2717800"/>
            <a:ext cx="2912858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500" dirty="0">
                <a:solidFill>
                  <a:srgbClr val="2E3E5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吃骨質疏鬆藥的人，就不需要再補鈣了？</a:t>
            </a:r>
            <a:endParaRPr lang="en-US" sz="1500" dirty="0"/>
          </a:p>
        </p:txBody>
      </p:sp>
      <p:cxnSp>
        <p:nvCxnSpPr>
          <p:cNvPr id="19" name="Divider 19"/>
          <p:cNvCxnSpPr/>
          <p:nvPr/>
        </p:nvCxnSpPr>
        <p:spPr>
          <a:xfrm>
            <a:off x="4681991" y="3733800"/>
            <a:ext cx="2912858" cy="0"/>
          </a:xfrm>
          <a:prstGeom prst="line">
            <a:avLst/>
          </a:prstGeom>
          <a:ln w="12700">
            <a:solidFill>
              <a:srgbClr val="D8CDB4"/>
            </a:solidFill>
          </a:ln>
        </p:spPr>
      </p:cxnSp>
      <p:sp>
        <p:nvSpPr>
          <p:cNvPr id="20" name="Answer 20"/>
          <p:cNvSpPr/>
          <p:nvPr/>
        </p:nvSpPr>
        <p:spPr>
          <a:xfrm>
            <a:off x="4681991" y="3886200"/>
            <a:ext cx="2912858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B4412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答：不對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681991" y="4394200"/>
            <a:ext cx="2912858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500" dirty="0">
                <a:solidFill>
                  <a:srgbClr val="2E3E5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骨鬆治療通常需要足夠的鈣與維生素 D，只是要和藥錯開時間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7992547" y="2006600"/>
            <a:ext cx="3386684" cy="3327400"/>
          </a:xfrm>
          <a:prstGeom prst="roundRect">
            <a:avLst>
              <a:gd name="adj" fmla="val 9140"/>
            </a:avLst>
          </a:prstGeom>
          <a:solidFill>
            <a:srgbClr val="FBF6E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8271906" y="2235200"/>
            <a:ext cx="2912805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Q3</a:t>
            </a:r>
            <a:endParaRPr lang="en-US" sz="2200" dirty="0"/>
          </a:p>
        </p:txBody>
      </p:sp>
      <p:sp>
        <p:nvSpPr>
          <p:cNvPr id="21" name="Question 21"/>
          <p:cNvSpPr/>
          <p:nvPr/>
        </p:nvSpPr>
        <p:spPr>
          <a:xfrm>
            <a:off x="8271906" y="2717800"/>
            <a:ext cx="2912805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500" dirty="0">
                <a:solidFill>
                  <a:srgbClr val="2E3E5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吃抗凝血藥的人，關節保健食品隨便挑都沒關係？</a:t>
            </a:r>
            <a:endParaRPr lang="en-US" sz="1500" dirty="0"/>
          </a:p>
        </p:txBody>
      </p:sp>
      <p:cxnSp>
        <p:nvCxnSpPr>
          <p:cNvPr id="22" name="Divider 22"/>
          <p:cNvCxnSpPr/>
          <p:nvPr/>
        </p:nvCxnSpPr>
        <p:spPr>
          <a:xfrm>
            <a:off x="8271906" y="3733800"/>
            <a:ext cx="2912805" cy="0"/>
          </a:xfrm>
          <a:prstGeom prst="line">
            <a:avLst/>
          </a:prstGeom>
          <a:ln w="12700">
            <a:solidFill>
              <a:srgbClr val="D8CDB4"/>
            </a:solidFill>
          </a:ln>
        </p:spPr>
      </p:cxnSp>
      <p:sp>
        <p:nvSpPr>
          <p:cNvPr id="23" name="Answer 23"/>
          <p:cNvSpPr/>
          <p:nvPr/>
        </p:nvSpPr>
        <p:spPr>
          <a:xfrm>
            <a:off x="8271906" y="3886200"/>
            <a:ext cx="2912805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B4412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答：不行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271906" y="4394200"/>
            <a:ext cx="2912805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25"/>
              </a:lnSpc>
              <a:buNone/>
            </a:pPr>
            <a:r>
              <a:rPr lang="en-US" sz="1500" dirty="0">
                <a:solidFill>
                  <a:srgbClr val="2E3E5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葡萄糖胺、軟骨素、薑黃都可能增加出血風險，要先問醫師藥師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812769" y="5562600"/>
            <a:ext cx="10883456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一句話記住：時間對、總量對，吃之前先問藥師。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12769" y="6238304"/>
            <a:ext cx="10883350" cy="238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17385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骨骼與關節保健食品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33862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6" grpId="0" animBg="1"/>
      <p:bldP spid="20" grpId="0" animBg="1"/>
      <p:bldP spid="9" grpId="0" animBg="1"/>
      <p:bldP spid="23" grpId="0" animBg="1"/>
      <p:bldP spid="12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738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9" y="2319089"/>
            <a:ext cx="10883456" cy="756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760"/>
              </a:lnSpc>
              <a:buNone/>
            </a:pPr>
            <a:r>
              <a:rPr lang="en-US" sz="4800" b="1" dirty="0">
                <a:solidFill>
                  <a:srgbClr val="F7F5E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謝謝聆聽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812769" y="3304580"/>
            <a:ext cx="10883456" cy="4165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dirty="0">
                <a:solidFill>
                  <a:srgbClr val="9FD6D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有任何用藥或保健食品的疑問，歡迎提問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812769" y="3949737"/>
            <a:ext cx="1016000" cy="50769"/>
          </a:xfrm>
          <a:prstGeom prst="roundRect">
            <a:avLst>
              <a:gd name="adj" fmla="val 50000"/>
            </a:avLst>
          </a:prstGeom>
          <a:solidFill>
            <a:srgbClr val="E3B25A"/>
          </a:solidFill>
          <a:ln/>
        </p:spPr>
        <p:txBody>
          <a:bodyPr/>
          <a:lstStyle/>
          <a:p>
            <a:endParaRPr lang="zh-TW" altLang="en-US"/>
          </a:p>
        </p:txBody>
      </p:sp>
      <p:sp>
        <p:nvSpPr>
          <p:cNvPr id="6" name="Text 4"/>
          <p:cNvSpPr/>
          <p:nvPr/>
        </p:nvSpPr>
        <p:spPr>
          <a:xfrm>
            <a:off x="812769" y="5999460"/>
            <a:ext cx="10883350" cy="2743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C9D6E2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社團法人新北市藥師公會　｜　用藥安全教育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14742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708C85D-AEB8-49F6-9C54-0B5A338A2DD2}">
  <we:reference id="wa200010001" version="1.0.0.1" store="zh-TW" storeType="OMEX"/>
  <we:alternateReferences>
    <we:reference id="WA200010001" version="1.0.0.1" store="" storeType="OMEX"/>
  </we:alternateReferences>
  <we:properties>
    <we:property name="claude.fileId" value="&quot;903dd294-157f-489b-b0a8-ffc72ab4192b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1183</Words>
  <Application>Microsoft Office PowerPoint</Application>
  <PresentationFormat>寬螢幕</PresentationFormat>
  <Paragraphs>323</Paragraphs>
  <Slides>21</Slides>
  <Notes>21</Notes>
  <HiddenSlides>0</HiddenSlides>
  <MMClips>0</MMClips>
  <ScaleCrop>false</ScaleCrop>
  <HeadingPairs>
    <vt:vector size="6" baseType="variant">
      <vt:variant>
        <vt:lpstr>使用字型</vt:lpstr>
      </vt:variant>
      <vt:variant>
        <vt:i4>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21</vt:i4>
      </vt:variant>
    </vt:vector>
  </HeadingPairs>
  <TitlesOfParts>
    <vt:vector size="24" baseType="lpstr">
      <vt:lpstr>Noto Sans TC</vt:lpstr>
      <vt:lpstr>Arial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保健食品與藥物交互作用｜第二單元：骨骼與關節保健食品</dc:title>
  <dc:subject>PptxGenJS Presentation</dc:subject>
  <dc:creator>PptxGenJS</dc:creator>
  <cp:lastModifiedBy>博彥 張</cp:lastModifiedBy>
  <cp:revision>3</cp:revision>
  <dcterms:created xsi:type="dcterms:W3CDTF">2026-09-24T16:56:18Z</dcterms:created>
  <dcterms:modified xsi:type="dcterms:W3CDTF">2026-10-24T08:50:50Z</dcterms:modified>
</cp:coreProperties>
</file>