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30"/>
  </p:notesMasterIdLst>
  <p:sldIdLst>
    <p:sldId id="256" r:id="rId3"/>
    <p:sldId id="276" r:id="rId4"/>
    <p:sldId id="294" r:id="rId5"/>
    <p:sldId id="259" r:id="rId6"/>
    <p:sldId id="320" r:id="rId7"/>
    <p:sldId id="257" r:id="rId8"/>
    <p:sldId id="258" r:id="rId9"/>
    <p:sldId id="321" r:id="rId10"/>
    <p:sldId id="260" r:id="rId11"/>
    <p:sldId id="261" r:id="rId12"/>
    <p:sldId id="322" r:id="rId13"/>
    <p:sldId id="263" r:id="rId14"/>
    <p:sldId id="308" r:id="rId15"/>
    <p:sldId id="299" r:id="rId16"/>
    <p:sldId id="262" r:id="rId17"/>
    <p:sldId id="312" r:id="rId18"/>
    <p:sldId id="310" r:id="rId19"/>
    <p:sldId id="304" r:id="rId20"/>
    <p:sldId id="305" r:id="rId21"/>
    <p:sldId id="306" r:id="rId22"/>
    <p:sldId id="268" r:id="rId23"/>
    <p:sldId id="309" r:id="rId24"/>
    <p:sldId id="298" r:id="rId25"/>
    <p:sldId id="287" r:id="rId26"/>
    <p:sldId id="289" r:id="rId27"/>
    <p:sldId id="311" r:id="rId28"/>
    <p:sldId id="275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博彥 張" initials="博張" lastIdx="6" clrIdx="0">
    <p:extLst>
      <p:ext uri="{19B8F6BF-5375-455C-9EA6-DF929625EA0E}">
        <p15:presenceInfo xmlns:p15="http://schemas.microsoft.com/office/powerpoint/2012/main" userId="08442219d6340e5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6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博彥 張" userId="08442219d6340e5f" providerId="LiveId" clId="{90D1C68C-D135-49B9-B55E-CFDE16E43B9F}"/>
    <pc:docChg chg="undo custSel addSld delSld modSld sldOrd">
      <pc:chgData name="博彥 張" userId="08442219d6340e5f" providerId="LiveId" clId="{90D1C68C-D135-49B9-B55E-CFDE16E43B9F}" dt="2026-10-24T08:18:30.192" v="63" actId="14100"/>
      <pc:docMkLst>
        <pc:docMk/>
      </pc:docMkLst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257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257"/>
            <ac:spMk id="25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258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258"/>
            <ac:spMk id="25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260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260"/>
            <ac:spMk id="25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261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261"/>
            <ac:spMk id="25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263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263"/>
            <ac:spMk id="25" creationId="{00000000-0000-0000-0000-000000000000}"/>
          </ac:spMkLst>
        </pc:spChg>
      </pc:sldChg>
      <pc:sldChg chg="del">
        <pc:chgData name="博彥 張" userId="08442219d6340e5f" providerId="LiveId" clId="{90D1C68C-D135-49B9-B55E-CFDE16E43B9F}" dt="2026-10-24T07:31:26.407" v="1"/>
        <pc:sldMkLst>
          <pc:docMk/>
          <pc:sldMk cId="637745980" sldId="290"/>
        </pc:sldMkLst>
      </pc:sldChg>
      <pc:sldChg chg="del">
        <pc:chgData name="博彥 張" userId="08442219d6340e5f" providerId="LiveId" clId="{90D1C68C-D135-49B9-B55E-CFDE16E43B9F}" dt="2026-10-24T07:45:20.090" v="17"/>
        <pc:sldMkLst>
          <pc:docMk/>
          <pc:sldMk cId="1339697425" sldId="303"/>
        </pc:sldMkLst>
      </pc:sldChg>
      <pc:sldChg chg="modCm">
        <pc:chgData name="博彥 張" userId="08442219d6340e5f" providerId="LiveId" clId="{90D1C68C-D135-49B9-B55E-CFDE16E43B9F}" dt="2026-10-24T07:40:46.814" v="15"/>
        <pc:sldMkLst>
          <pc:docMk/>
          <pc:sldMk cId="2486198280" sldId="310"/>
        </pc:sldMkLst>
      </pc:sldChg>
      <pc:sldChg chg="add">
        <pc:chgData name="博彥 張" userId="08442219d6340e5f" providerId="LiveId" clId="{90D1C68C-D135-49B9-B55E-CFDE16E43B9F}" dt="2026-10-24T07:31:26.381" v="0"/>
        <pc:sldMkLst>
          <pc:docMk/>
          <pc:sldMk cId="3819943976" sldId="311"/>
        </pc:sldMkLst>
      </pc:sldChg>
      <pc:sldChg chg="delSp modSp add mod ord modCm">
        <pc:chgData name="博彥 張" userId="08442219d6340e5f" providerId="LiveId" clId="{90D1C68C-D135-49B9-B55E-CFDE16E43B9F}" dt="2026-10-24T07:54:02.901" v="48" actId="478"/>
        <pc:sldMkLst>
          <pc:docMk/>
          <pc:sldMk cId="1199652977" sldId="312"/>
        </pc:sldMkLst>
        <pc:spChg chg="del mod">
          <ac:chgData name="博彥 張" userId="08442219d6340e5f" providerId="LiveId" clId="{90D1C68C-D135-49B9-B55E-CFDE16E43B9F}" dt="2026-10-24T07:54:00.640" v="45" actId="478"/>
          <ac:spMkLst>
            <pc:docMk/>
            <pc:sldMk cId="1199652977" sldId="312"/>
            <ac:spMk id="13" creationId="{00000000-0000-0000-0000-000000000000}"/>
          </ac:spMkLst>
        </pc:spChg>
        <pc:spChg chg="del">
          <ac:chgData name="博彥 張" userId="08442219d6340e5f" providerId="LiveId" clId="{90D1C68C-D135-49B9-B55E-CFDE16E43B9F}" dt="2026-10-24T07:54:01.594" v="46" actId="478"/>
          <ac:spMkLst>
            <pc:docMk/>
            <pc:sldMk cId="1199652977" sldId="312"/>
            <ac:spMk id="14" creationId="{00000000-0000-0000-0000-000000000000}"/>
          </ac:spMkLst>
        </pc:spChg>
        <pc:spChg chg="del mod">
          <ac:chgData name="博彥 張" userId="08442219d6340e5f" providerId="LiveId" clId="{90D1C68C-D135-49B9-B55E-CFDE16E43B9F}" dt="2026-10-24T07:54:02.901" v="48" actId="478"/>
          <ac:spMkLst>
            <pc:docMk/>
            <pc:sldMk cId="1199652977" sldId="312"/>
            <ac:spMk id="15" creationId="{00000000-0000-0000-0000-000000000000}"/>
          </ac:spMkLst>
        </pc:spChg>
      </pc:sldChg>
      <pc:sldChg chg="add del">
        <pc:chgData name="博彥 張" userId="08442219d6340e5f" providerId="LiveId" clId="{90D1C68C-D135-49B9-B55E-CFDE16E43B9F}" dt="2026-10-24T07:50:45.135" v="25"/>
        <pc:sldMkLst>
          <pc:docMk/>
          <pc:sldMk cId="3094790808" sldId="313"/>
        </pc:sldMkLst>
      </pc:sldChg>
      <pc:sldChg chg="add del">
        <pc:chgData name="博彥 張" userId="08442219d6340e5f" providerId="LiveId" clId="{90D1C68C-D135-49B9-B55E-CFDE16E43B9F}" dt="2026-10-24T07:51:01.961" v="27"/>
        <pc:sldMkLst>
          <pc:docMk/>
          <pc:sldMk cId="3417274599" sldId="314"/>
        </pc:sldMkLst>
      </pc:sldChg>
      <pc:sldChg chg="add del">
        <pc:chgData name="博彥 張" userId="08442219d6340e5f" providerId="LiveId" clId="{90D1C68C-D135-49B9-B55E-CFDE16E43B9F}" dt="2026-10-24T07:51:02.924" v="29"/>
        <pc:sldMkLst>
          <pc:docMk/>
          <pc:sldMk cId="4155273160" sldId="315"/>
        </pc:sldMkLst>
      </pc:sldChg>
      <pc:sldChg chg="add del">
        <pc:chgData name="博彥 張" userId="08442219d6340e5f" providerId="LiveId" clId="{90D1C68C-D135-49B9-B55E-CFDE16E43B9F}" dt="2026-10-24T07:51:04.650" v="31"/>
        <pc:sldMkLst>
          <pc:docMk/>
          <pc:sldMk cId="1900049597" sldId="316"/>
        </pc:sldMkLst>
      </pc:sldChg>
      <pc:sldChg chg="add del">
        <pc:chgData name="博彥 張" userId="08442219d6340e5f" providerId="LiveId" clId="{90D1C68C-D135-49B9-B55E-CFDE16E43B9F}" dt="2026-10-24T07:51:05.326" v="33"/>
        <pc:sldMkLst>
          <pc:docMk/>
          <pc:sldMk cId="1563118155" sldId="317"/>
        </pc:sldMkLst>
      </pc:sldChg>
      <pc:sldChg chg="add del">
        <pc:chgData name="博彥 張" userId="08442219d6340e5f" providerId="LiveId" clId="{90D1C68C-D135-49B9-B55E-CFDE16E43B9F}" dt="2026-10-24T07:51:23.061" v="35"/>
        <pc:sldMkLst>
          <pc:docMk/>
          <pc:sldMk cId="3284611039" sldId="318"/>
        </pc:sldMkLst>
      </pc:sldChg>
      <pc:sldChg chg="add del ord">
        <pc:chgData name="博彥 張" userId="08442219d6340e5f" providerId="LiveId" clId="{90D1C68C-D135-49B9-B55E-CFDE16E43B9F}" dt="2026-10-24T08:18:16.684" v="56" actId="47"/>
        <pc:sldMkLst>
          <pc:docMk/>
          <pc:sldMk cId="2981123276" sldId="319"/>
        </pc:sldMkLst>
      </pc:sldChg>
      <pc:sldChg chg="modSp add del mod">
        <pc:chgData name="博彥 張" userId="08442219d6340e5f" providerId="LiveId" clId="{90D1C68C-D135-49B9-B55E-CFDE16E43B9F}" dt="2026-10-24T08:18:30.192" v="63" actId="14100"/>
        <pc:sldMkLst>
          <pc:docMk/>
          <pc:sldMk cId="0" sldId="320"/>
        </pc:sldMkLst>
        <pc:spChg chg="mod">
          <ac:chgData name="博彥 張" userId="08442219d6340e5f" providerId="LiveId" clId="{90D1C68C-D135-49B9-B55E-CFDE16E43B9F}" dt="2026-10-24T08:18:02.316" v="52" actId="1076"/>
          <ac:spMkLst>
            <pc:docMk/>
            <pc:sldMk cId="0" sldId="320"/>
            <ac:spMk id="2" creationId="{00000000-0000-0000-0000-000000000000}"/>
          </ac:spMkLst>
        </pc:spChg>
        <pc:spChg chg="mod">
          <ac:chgData name="博彥 張" userId="08442219d6340e5f" providerId="LiveId" clId="{90D1C68C-D135-49B9-B55E-CFDE16E43B9F}" dt="2026-10-24T08:18:30.192" v="63" actId="14100"/>
          <ac:spMkLst>
            <pc:docMk/>
            <pc:sldMk cId="0" sldId="320"/>
            <ac:spMk id="3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321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321"/>
            <ac:spMk id="25" creationId="{00000000-0000-0000-0000-000000000000}"/>
          </ac:spMkLst>
        </pc:spChg>
      </pc:sldChg>
      <pc:sldChg chg="modSp add del">
        <pc:chgData name="博彥 張" userId="08442219d6340e5f" providerId="LiveId" clId="{90D1C68C-D135-49B9-B55E-CFDE16E43B9F}" dt="2026-10-24T08:18:11.077" v="55"/>
        <pc:sldMkLst>
          <pc:docMk/>
          <pc:sldMk cId="0" sldId="322"/>
        </pc:sldMkLst>
        <pc:spChg chg="mod">
          <ac:chgData name="博彥 張" userId="08442219d6340e5f" providerId="LiveId" clId="{90D1C68C-D135-49B9-B55E-CFDE16E43B9F}" dt="2026-10-24T08:17:42.019" v="49"/>
          <ac:spMkLst>
            <pc:docMk/>
            <pc:sldMk cId="0" sldId="322"/>
            <ac:spMk id="25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24T15:47:29.991" idx="6">
    <p:pos x="10" y="10"/>
    <p:text>發現的經過
1. 研究初衷：當時貝利博士在加拿大安大略省的醫院進行一項臨床試驗，研究酒精（乙醇）與降血壓藥物「非洛地平（Felodipine）」之間是否會有交互作用。
2. 掩蓋酒精味道：為了進行雙盲測試並降低安慰劑效應，實驗需要讓受試者分不出自己有沒有喝到酒精，但酒精味道太重。研究團隊決定用葡萄柚汁來掩蓋酒精的強烈氣味。
3. 意外的數據：實驗結果出來後，科學家驚訝地發現，喝了葡萄柚汁的對照組（甚至有些沒加酒精、單純喝葡萄柚汁混藥物的組別），體內的非洛地平血中濃度竟比預期高出好幾倍。
4. 確認成因：貝利博士沒有放過這個異常現象，後續深入追查並證實，是葡萄柚汁本身強烈抑制了人體內負責分解藥物的酵素，才導致藥物濃度飆高。這項重大發現於1991年正式發表，開啟了全球對「食物與藥物交互作用」的重視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24T15:37:34.168" idx="1">
    <p:pos x="10" y="10"/>
    <p:text>影響大小看兩件事：
1.這個藥靠不靠 CYP3A4 代謝
2.原本在小腸被代謝掉的比例有多高：比例越高，酵素被擋住之後，血中濃度增加得越多</p:text>
    <p:extLst>
      <p:ext uri="{C676402C-5697-4E1C-873F-D02D1690AC5C}">
        <p15:threadingInfo xmlns:p15="http://schemas.microsoft.com/office/powerpoint/2012/main" timeZoneBias="-480"/>
      </p:ext>
    </p:extLst>
  </p:cm>
  <p:cm authorId="1" dt="2026-10-24T15:39:32.095" idx="5">
    <p:pos x="106" y="106"/>
    <p:text>分組	原因
simvastatin、lovastatin、紅麴（影響大）	幾乎完全靠 CYP3A4 代謝，口服後大部分在小腸和肝臟就被分解，只有一小部分進入血液。柚子擋住酵素後，血中濃度會成倍增加。紅麴的 monacolin K 和 lovastatin 是同一種成分，所以歸在同一組。
atorvastatin（中度）	也走 CYP3A4，但被小腸先代謝掉的比例比較小，血中濃度升高的幅度也比較小。
rosuvastatin、pravastatin、fluvastatin、pitavastatin（較小）	主要不走 CYP3A4：pravastatin 幾乎不經過 CYP 酵素；fluvastatin 主要靠 CYP2C9；rosuvastatin 和 pitavastatin 大多以原形排出，或經由其他途徑代謝。柚子擋住 CYP3A4 對它們影響不大。
為什麼「較小」仍要小心： 每個人的代謝能力不一樣，很多長輩同時在吃好幾種藥，而且柚子的成分也可能影響腸道的藥物轉運蛋白。
這個機制也能說明第 18 頁的 Q2：柚子是讓酵素「壞掉」，不是暫時佔住，身體要重新製造酵素，大約需要 1～3 天，所以錯開吃藥時間沒有用。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48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開場：秋天是柚子的季節，中秋前後家家戶戶都有文旦。很多人知道「吃藥不要配葡萄柚」，卻不知道柚子也一樣。本單元說明原因、哪些藥物會受影響，以及實際生活中該怎麼吃。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請學員舉手投票，先不公布答案。Q3 是陷阱題：不是全部，只有特定幾種。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流程：為什麼 → 哪些藥 → 生活上怎麼做 → 系列回顧與解答。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先問學員：你聽過吃藥不能配葡萄柚嗎？知道為什麼嗎？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今天要說一個藥學史上很有名的「意外發現」：一杯本來只是用來蓋掉酒味的葡萄柚汁，竟然讓科學家發現食物也會大幅改變藥物在體內的濃度。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1989年，加拿大西安大略大學的 David Bailey 團隊想研究：喝酒會不會影響降血壓藥 felodipine 的作用。但問題來了——受試者一喝就知道是酒，實驗就不客觀了。他們需要想辦法把酒味蓋掉。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為了蓋掉酒味，研究團隊試了幾種果汁，發現又苦又酸的葡萄柚汁最能掩蓋酒精的味道。於是受試者有的喝「葡萄柚汁加酒精」，有的喝「純葡萄柚汁」，再配上降血壓藥 felodipine。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結果出來，研究人員嚇了一跳：felodipine 的血中濃度比過去文獻高出好幾倍。而且不只喝酒的那組高，沒喝酒的對照組也一樣高。兩組唯一的共同點，就是都喝了葡萄柚汁！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Bailey 決定親自試驗：用葡萄柚汁配 felodipine，血中濃度大約是配水時的 5 倍。後續研究也發現，換成柳橙汁就沒有這個效果；同類的降血壓藥 nifedipine 也會受影響。1991 年，這項發現發表在醫學期刊《The Lancet》，引起醫藥界廣泛重視。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後來的研究找出原因：小腸壁上有一種代謝酵素 CYP3A4，就像守門員，會在藥物進入血液前先代謝掉一部分。葡萄柚汁會讓腸道的 CYP3A4 失去作用，而且是不可逆的，要等身體重新製造新的酵素，大約需要 1 到 3 天。這段期間，原本被擋下的藥物會大量進入血液，濃度就變高了。也因為作用在腸道，所以主要影響的是口服藥。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一開始大家懷疑的是葡萄柚裡含量很高的類黃酮「柚皮苷 naringin」，但後來證實真正的主角是「呋喃香豆素 furanocoumarins」，例如 bergamottin。研究者把葡萄柚汁裡的呋喃香豆素去除後，交互作用就消失了。文旦、柚子、苦橙等柑橘也含類似成分，同樣需要留意。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後提醒長輩：第一，正在服藥的人，吃葡萄柚或喝葡萄柚汁前，先問藥師或醫師。第二，葡萄柚的影響可以持續一到三天，所以早上喝果汁、晚上吃藥一樣可能有影響。第三，常見相關藥物包括部分降血脂藥（例如 simvastatin）、部分降血壓藥（例如 felodipine）、某些免疫抑制劑和抗心律不整藥，但不是所有同類藥都會受影響，要個別確認。第四，文旦、柚子、苦橙等柑橘也含有類似成分，同樣要留意。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比喻：CYP3A4 像是腸道裡的「收費站」，會先把一部分藥物處理掉，所以醫師開的劑量已經算好這個折損。柚子把收費站關掉，藥就全部通過，等於吃了好幾倍的劑量。因為酵素是被不可逆地破壞，要等身體重新製造，所以錯開時間沒有用（呼應 Q2）。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柚子茶常以果皮和果肉熬煮，果皮中的呋喃香豆素含量可能不低，而且含糖量高，有慢性病的長輩更要節制。這一張呼應 Q1：文旦也要注意。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重點：同一類藥物裡，有的會受影響、有的不會。請學員拿出自己的藥袋對照。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長輩血壓過低容易頭暈跌倒，這是最需要避免的後果。amlodipine 雖然影響較小，仍不建議大量吃。當初研究人員用葡萄柚汁來掩蓋酒精的味道，才意外發現 felodipine 的濃度大幅升高。</a:t>
            </a:r>
          </a:p>
          <a:p>
            <a:endParaRPr lang="zh-TW" altLang="en-US" dirty="0"/>
          </a:p>
          <a:p>
            <a:r>
              <a:rPr lang="zh-TW" altLang="en-US" dirty="0"/>
              <a:t>【小知識補充：葡萄柚交互作用的發現故事】</a:t>
            </a:r>
          </a:p>
          <a:p>
            <a:r>
              <a:rPr lang="zh-TW" altLang="en-US" dirty="0"/>
              <a:t>・1989 年，加拿大倫敦健康科學中心（LHSC）的藥理學家 David Bailey 在研究酒精與降血壓藥 felodipine 的交互作用。</a:t>
            </a:r>
          </a:p>
          <a:p>
            <a:r>
              <a:rPr lang="zh-TW" altLang="en-US" dirty="0"/>
              <a:t>・因為是雙盲試驗，需要掩蓋酒精的味道；試過多種飲料後，發現葡萄柚汁效果最好（對照組使用柳橙汁）。</a:t>
            </a:r>
          </a:p>
          <a:p>
            <a:r>
              <a:rPr lang="zh-TW" altLang="en-US" dirty="0"/>
              <a:t>・結果發現喝葡萄柚汁的受試者，血中 felodipine 濃度遠高於預期，喝柳橙汁的則沒有這個現象。</a:t>
            </a:r>
          </a:p>
          <a:p>
            <a:r>
              <a:rPr lang="zh-TW" altLang="en-US" dirty="0"/>
              <a:t>・Bailey 接著拿自己做實驗：同樣劑量配葡萄柚汁，很快感覺血壓下降，抽血也證實濃度異常升高。</a:t>
            </a:r>
          </a:p>
          <a:p>
            <a:r>
              <a:rPr lang="zh-TW" altLang="en-US" dirty="0"/>
              <a:t>・改用靜脈注射 felodipine 時，喝葡萄柚汁就沒有影響，說明作用發生在腸道（可銜接 CYP3A4 機制）。</a:t>
            </a:r>
          </a:p>
          <a:p>
            <a:r>
              <a:rPr lang="zh-TW" altLang="en-US" dirty="0"/>
              <a:t>・1991 年發表第一篇臨床報告（The Lancet）；後續研究證實葡萄柚會抑制腸道中分解藥物的酵素，可能使藥物累積到中毒程度。</a:t>
            </a:r>
          </a:p>
          <a:p>
            <a:r>
              <a:rPr lang="zh-TW" altLang="en-US" dirty="0"/>
              <a:t>・Bailey 已於 2022 年過世，享壽 77 歲。</a:t>
            </a:r>
          </a:p>
          <a:p>
            <a:r>
              <a:rPr lang="zh-TW" altLang="en-US" dirty="0"/>
              <a:t>資料來源：Bailey DG et al., CMAJ 2013；Bailey DG et al., Lancet 1991;337:268–269；LHSC Research Institute〈Citrus surprise〉；Dartmouth Medicine (2000)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同一類降血脂藥，受影響程度差很多，關鍵在於是不是經由 CYP3A4 代謝。這張呼應 Q3：不是所有降血脂藥都不能吃柚子。愛吃柚子的人，可以和醫師討論是否改用不受影響的藥物，不要自己換藥或停藥。商品名以常見原廠為例，學名藥名稱不同，請看藥袋上的成分名。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clopidogrel 是少數「效果反而可能變差」的例子，因為它需要經肝臟代謝才能轉成有效的型態，臨床意義仍有討論，但仍建議避免大量食用。其他抗凝血藥如 apixaban、rivaroxaban 也有部分經 CYP3A4 代謝，大量食用仍應節制。本表舉例為主，並非完整清單。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安眠藥造成的跌倒對長輩特別危險，可能導致骨折（可連結第二單元）。免疫抑制劑的治療濃度範圍很窄，文獻上有吃柚子後藥物濃度升高的案例報告，器官移植病人應完全避免。本表舉例為主，並非完整清單。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fexofenadine 這個例子不限於葡萄柚汁，柳橙汁、蘋果汁也有類似影響，所以建議配白開水吞服。這是很好的延伸觀念：果汁不是水。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這是學員最關心的問題。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食藥署建議正在服藥的民眾，可應景淺嚐幾瓣，但切勿大量食用；有疑問請諮詢藥師。慢性病藥物需要每天規律服用維持濃度，自行停藥的風險比吃柚子更大。若不小心吃了不少，不需驚慌，繼續按時服藥並觀察下一張的症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提醒學員：血壓低時先坐下或躺下，避免跌倒。就醫時帶著藥袋，並告訴醫師最近吃了多少柚子。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現場活動：請學員拿出自己帶來的藥袋（或準備幾張示範藥袋），分組找找看有沒有今天提到的成分，藥師巡場協助。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口訣：看藥袋、淺嚐就好、錯開無效、不停藥、問藥師。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再舉手一次，比較課前課後答對比例。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Q&amp;A，並預告下一單元。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10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54480"/>
            <a:ext cx="585216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50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>
              <a:buNone/>
            </a:pPr>
            <a:endParaRPr lang="en-US" sz="5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931920"/>
            <a:ext cx="56692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chemeClr val="accent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0669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4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7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1953347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用藥安全教案｜食物與藥物交互作用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2491756"/>
            <a:ext cx="10883456" cy="840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4208731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5135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為什麼會影響藥物？哪些藥要小心？還能不能吃？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快問快答：對？還是不對？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62788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11775"/>
            <a:ext cx="2853665" cy="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10090"/>
            <a:ext cx="2853665" cy="793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只有葡萄柚要小心，吃文旦沒有關係？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62788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11775"/>
            <a:ext cx="2853718" cy="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10090"/>
            <a:ext cx="2853718" cy="793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早上吃藥、晚上吃柚子，錯開時間就沒事？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62788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11775"/>
            <a:ext cx="2853665" cy="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10090"/>
            <a:ext cx="2853665" cy="793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所有降血壓藥、降血脂藥都不能配柚子？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2591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上完這個單元</a:t>
            </a: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</a:t>
            </a: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能夠</a:t>
            </a: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811062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99313"/>
            <a:ext cx="558800" cy="45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37930"/>
            <a:ext cx="4114800" cy="375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說出柚子、葡萄柚影響藥物的原因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89546"/>
            <a:ext cx="10560112" cy="811062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282708"/>
            <a:ext cx="558800" cy="45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321327"/>
            <a:ext cx="4114800" cy="375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分辨哪些水果、哪些藥物需要注意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4072941"/>
            <a:ext cx="10560112" cy="811062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266106"/>
            <a:ext cx="558800" cy="45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304722"/>
            <a:ext cx="4663477" cy="375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認得藥物副作用變強的警訊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5056337"/>
            <a:ext cx="10560112" cy="811062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249502"/>
            <a:ext cx="558800" cy="45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288119"/>
            <a:ext cx="4389170" cy="375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在吃藥的情況下，安心享用當季水果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91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5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為什麼柚子會影響藥物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關鍵成分：呋喃香豆素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54480"/>
            <a:ext cx="5852160" cy="21945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50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一杯葡萄柚汁的</a:t>
            </a:r>
            <a:endParaRPr lang="en-US" sz="5000" dirty="0"/>
          </a:p>
          <a:p>
            <a:pPr marL="0" indent="0">
              <a:buNone/>
            </a:pPr>
            <a:r>
              <a:rPr lang="en-US" sz="50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意外發現</a:t>
            </a:r>
            <a:endParaRPr lang="en-US" sz="5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931920"/>
            <a:ext cx="5669280" cy="7748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accent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葡萄柚與藥物交互作用的發現故事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" name="cover-art" descr="驚訝的科學家、葡萄柚和一杯葡萄柚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411480"/>
            <a:ext cx="54864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第一話｜一個關於酒精的實驗</a:t>
            </a:r>
            <a:endParaRPr lang="en-US" sz="2400" dirty="0"/>
          </a:p>
        </p:txBody>
      </p:sp>
      <p:pic>
        <p:nvPicPr>
          <p:cNvPr id="3" name="panel-art-1" descr="1989年，科學家在實驗室拿著藥瓶思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11457432" cy="2697480"/>
          </a:xfrm>
          <a:prstGeom prst="rect">
            <a:avLst/>
          </a:prstGeom>
        </p:spPr>
      </p:pic>
      <p:sp>
        <p:nvSpPr>
          <p:cNvPr id="4" name="panel-frame-2"/>
          <p:cNvSpPr/>
          <p:nvPr/>
        </p:nvSpPr>
        <p:spPr>
          <a:xfrm>
            <a:off x="365760" y="868680"/>
            <a:ext cx="1145743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bubble-text-3"/>
          <p:cNvSpPr txBox="1"/>
          <p:nvPr/>
        </p:nvSpPr>
        <p:spPr>
          <a:xfrm>
            <a:off x="6007608" y="1251814"/>
            <a:ext cx="5358384" cy="1016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酒精會不會讓降血壓藥 felodipine 的作用變得更強呢？來做個實驗看看吧！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6" name="caption-4"/>
          <p:cNvSpPr txBox="1"/>
          <p:nvPr/>
        </p:nvSpPr>
        <p:spPr>
          <a:xfrm>
            <a:off x="502920" y="978408"/>
            <a:ext cx="329184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1989年・加拿大西安大略大學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7" name="label-5"/>
          <p:cNvSpPr txBox="1"/>
          <p:nvPr/>
        </p:nvSpPr>
        <p:spPr>
          <a:xfrm>
            <a:off x="5349240" y="2606040"/>
            <a:ext cx="2011680" cy="32004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← 降血壓藥 felodipine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8" name="panel-art-6" descr="科學家拿酒給受試者，受試者一聞就知道是酒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749040"/>
            <a:ext cx="5637276" cy="2697480"/>
          </a:xfrm>
          <a:prstGeom prst="rect">
            <a:avLst/>
          </a:prstGeom>
        </p:spPr>
      </p:pic>
      <p:sp>
        <p:nvSpPr>
          <p:cNvPr id="9" name="panel-frame-7"/>
          <p:cNvSpPr/>
          <p:nvPr/>
        </p:nvSpPr>
        <p:spPr>
          <a:xfrm>
            <a:off x="365760" y="374904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0" name="bubble-text-8"/>
          <p:cNvSpPr txBox="1"/>
          <p:nvPr/>
        </p:nvSpPr>
        <p:spPr>
          <a:xfrm>
            <a:off x="3172968" y="4040734"/>
            <a:ext cx="2478024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這杯…一聞就知道是酒啊！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1" name="panel-art-9" descr="科學家托著下巴思考如何蓋掉酒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916" y="3749040"/>
            <a:ext cx="5637276" cy="2697480"/>
          </a:xfrm>
          <a:prstGeom prst="rect">
            <a:avLst/>
          </a:prstGeom>
        </p:spPr>
      </p:pic>
      <p:sp>
        <p:nvSpPr>
          <p:cNvPr id="12" name="panel-frame-10"/>
          <p:cNvSpPr/>
          <p:nvPr/>
        </p:nvSpPr>
        <p:spPr>
          <a:xfrm>
            <a:off x="6185916" y="374904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3" name="bubble-text-11"/>
          <p:cNvSpPr txBox="1"/>
          <p:nvPr/>
        </p:nvSpPr>
        <p:spPr>
          <a:xfrm>
            <a:off x="8755380" y="4080053"/>
            <a:ext cx="2724912" cy="1395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受試者不能分辨喝的是酒還是安慰劑…得先把酒味蓋掉才行！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第二話｜冰箱裡的秘密武器</a:t>
            </a:r>
            <a:endParaRPr lang="en-US" sz="2400" dirty="0"/>
          </a:p>
        </p:txBody>
      </p:sp>
      <p:pic>
        <p:nvPicPr>
          <p:cNvPr id="3" name="panel-art-12" descr="科學家打開冰箱，裡面有柳橙汁、蘋果汁和葡萄柚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4572000" cy="5577840"/>
          </a:xfrm>
          <a:prstGeom prst="rect">
            <a:avLst/>
          </a:prstGeom>
        </p:spPr>
      </p:pic>
      <p:sp>
        <p:nvSpPr>
          <p:cNvPr id="4" name="panel-frame-13"/>
          <p:cNvSpPr/>
          <p:nvPr/>
        </p:nvSpPr>
        <p:spPr>
          <a:xfrm>
            <a:off x="365760" y="868680"/>
            <a:ext cx="4572000" cy="557784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bubble-text-14"/>
          <p:cNvSpPr txBox="1"/>
          <p:nvPr/>
        </p:nvSpPr>
        <p:spPr>
          <a:xfrm>
            <a:off x="704088" y="1709014"/>
            <a:ext cx="2706624" cy="971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柳橙汁、蘋果汁…還有葡萄柚汁。哪一種最能蓋住酒味呢？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6" name="caption-15"/>
          <p:cNvSpPr txBox="1"/>
          <p:nvPr/>
        </p:nvSpPr>
        <p:spPr>
          <a:xfrm>
            <a:off x="502920" y="1005840"/>
            <a:ext cx="274320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用什麼來蓋掉酒味呢？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7" name="panel-art-16" descr="科學家喝下葡萄柚汁，覺得又苦又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868680"/>
            <a:ext cx="6702552" cy="2697480"/>
          </a:xfrm>
          <a:prstGeom prst="rect">
            <a:avLst/>
          </a:prstGeom>
        </p:spPr>
      </p:pic>
      <p:sp>
        <p:nvSpPr>
          <p:cNvPr id="8" name="panel-frame-17"/>
          <p:cNvSpPr/>
          <p:nvPr/>
        </p:nvSpPr>
        <p:spPr>
          <a:xfrm>
            <a:off x="5120640" y="868680"/>
            <a:ext cx="670255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9" name="bubble-text-18"/>
          <p:cNvSpPr txBox="1"/>
          <p:nvPr/>
        </p:nvSpPr>
        <p:spPr>
          <a:xfrm>
            <a:off x="8586216" y="1186891"/>
            <a:ext cx="2852928" cy="10186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又苦又酸！什麼味道都蓋得住，就決定是你了！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0" name="panel-art-19" descr="三位受試者用葡萄柚汁配藥吞下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3749040"/>
            <a:ext cx="6702552" cy="2697480"/>
          </a:xfrm>
          <a:prstGeom prst="rect">
            <a:avLst/>
          </a:prstGeom>
        </p:spPr>
      </p:pic>
      <p:sp>
        <p:nvSpPr>
          <p:cNvPr id="11" name="panel-frame-20"/>
          <p:cNvSpPr/>
          <p:nvPr/>
        </p:nvSpPr>
        <p:spPr>
          <a:xfrm>
            <a:off x="5120640" y="3749040"/>
            <a:ext cx="670255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2" name="bubble-text-21"/>
          <p:cNvSpPr txBox="1"/>
          <p:nvPr/>
        </p:nvSpPr>
        <p:spPr>
          <a:xfrm>
            <a:off x="9848088" y="3995014"/>
            <a:ext cx="1655064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完全喝不出差別耶～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3" name="caption-22"/>
          <p:cNvSpPr txBox="1"/>
          <p:nvPr/>
        </p:nvSpPr>
        <p:spPr>
          <a:xfrm>
            <a:off x="5257800" y="3858768"/>
            <a:ext cx="3931920" cy="658368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受試者用「葡萄柚汁＋酒精」或「純葡萄柚汁」配藥吞下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第三話｜數據怪怪的？！</a:t>
            </a:r>
            <a:endParaRPr lang="en-US" sz="2400" dirty="0"/>
          </a:p>
        </p:txBody>
      </p:sp>
      <p:pic>
        <p:nvPicPr>
          <p:cNvPr id="3" name="panel-art-23" descr="科學家看著報告大吃一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5637276" cy="2697480"/>
          </a:xfrm>
          <a:prstGeom prst="rect">
            <a:avLst/>
          </a:prstGeom>
        </p:spPr>
      </p:pic>
      <p:sp>
        <p:nvSpPr>
          <p:cNvPr id="4" name="panel-frame-24"/>
          <p:cNvSpPr/>
          <p:nvPr/>
        </p:nvSpPr>
        <p:spPr>
          <a:xfrm>
            <a:off x="365760" y="86868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bubble-text-25"/>
          <p:cNvSpPr txBox="1"/>
          <p:nvPr/>
        </p:nvSpPr>
        <p:spPr>
          <a:xfrm>
            <a:off x="3099816" y="1205179"/>
            <a:ext cx="2532888" cy="1110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血中藥物濃度…竟然比文獻報告高出好幾倍？！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6" name="panel-art-26" descr="長條圖顯示酒精組和對照組的藥物濃度都很高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16" y="868680"/>
            <a:ext cx="5637276" cy="2697480"/>
          </a:xfrm>
          <a:prstGeom prst="rect">
            <a:avLst/>
          </a:prstGeom>
        </p:spPr>
      </p:pic>
      <p:sp>
        <p:nvSpPr>
          <p:cNvPr id="7" name="panel-frame-27"/>
          <p:cNvSpPr/>
          <p:nvPr/>
        </p:nvSpPr>
        <p:spPr>
          <a:xfrm>
            <a:off x="6185916" y="86868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8" name="bubble-text-28"/>
          <p:cNvSpPr txBox="1"/>
          <p:nvPr/>
        </p:nvSpPr>
        <p:spPr>
          <a:xfrm>
            <a:off x="9633204" y="1114654"/>
            <a:ext cx="1929384" cy="696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怪了…連沒喝酒的對照組也很高？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9" name="label-29"/>
          <p:cNvSpPr txBox="1"/>
          <p:nvPr/>
        </p:nvSpPr>
        <p:spPr>
          <a:xfrm>
            <a:off x="6624828" y="3209544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文獻值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0" name="label-30"/>
          <p:cNvSpPr txBox="1"/>
          <p:nvPr/>
        </p:nvSpPr>
        <p:spPr>
          <a:xfrm>
            <a:off x="7539228" y="3209544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酒精組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1" name="label-31"/>
          <p:cNvSpPr txBox="1"/>
          <p:nvPr/>
        </p:nvSpPr>
        <p:spPr>
          <a:xfrm>
            <a:off x="8453628" y="3209544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對照組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2" name="label-32"/>
          <p:cNvSpPr txBox="1"/>
          <p:nvPr/>
        </p:nvSpPr>
        <p:spPr>
          <a:xfrm>
            <a:off x="6643116" y="9418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血中藥物濃度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3" name="panel-art-33" descr="科學家恍然大悟，問題出在葡萄柚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749040"/>
            <a:ext cx="11457432" cy="2697480"/>
          </a:xfrm>
          <a:prstGeom prst="rect">
            <a:avLst/>
          </a:prstGeom>
        </p:spPr>
      </p:pic>
      <p:sp>
        <p:nvSpPr>
          <p:cNvPr id="14" name="panel-frame-34"/>
          <p:cNvSpPr/>
          <p:nvPr/>
        </p:nvSpPr>
        <p:spPr>
          <a:xfrm>
            <a:off x="365760" y="3749040"/>
            <a:ext cx="1145743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5" name="bubble-text-35"/>
          <p:cNvSpPr txBox="1"/>
          <p:nvPr/>
        </p:nvSpPr>
        <p:spPr>
          <a:xfrm>
            <a:off x="8037576" y="4103827"/>
            <a:ext cx="3355848" cy="1247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兩組唯一的共同點…就是葡萄柚汁！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6" name="caption-36"/>
          <p:cNvSpPr txBox="1"/>
          <p:nvPr/>
        </p:nvSpPr>
        <p:spPr>
          <a:xfrm>
            <a:off x="8732520" y="5852160"/>
            <a:ext cx="292608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原來，問題不在酒精！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第四話｜科學家親自上陣</a:t>
            </a:r>
            <a:endParaRPr lang="en-US" sz="2400" dirty="0"/>
          </a:p>
        </p:txBody>
      </p:sp>
      <p:pic>
        <p:nvPicPr>
          <p:cNvPr id="3" name="panel-art-37" descr="科學家決定自己喝葡萄柚汁配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5637276" cy="2697480"/>
          </a:xfrm>
          <a:prstGeom prst="rect">
            <a:avLst/>
          </a:prstGeom>
        </p:spPr>
      </p:pic>
      <p:sp>
        <p:nvSpPr>
          <p:cNvPr id="4" name="panel-frame-38"/>
          <p:cNvSpPr/>
          <p:nvPr/>
        </p:nvSpPr>
        <p:spPr>
          <a:xfrm>
            <a:off x="365760" y="86868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bubble-text-39"/>
          <p:cNvSpPr txBox="1"/>
          <p:nvPr/>
        </p:nvSpPr>
        <p:spPr>
          <a:xfrm>
            <a:off x="3127248" y="1142086"/>
            <a:ext cx="2569464" cy="651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既然如此…我自己來當受試者！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6" name="panel-art-40" descr="長條圖：配葡萄柚汁的血中濃度約為配水的5倍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16" y="868680"/>
            <a:ext cx="5637276" cy="2697480"/>
          </a:xfrm>
          <a:prstGeom prst="rect">
            <a:avLst/>
          </a:prstGeom>
        </p:spPr>
      </p:pic>
      <p:sp>
        <p:nvSpPr>
          <p:cNvPr id="7" name="panel-frame-41"/>
          <p:cNvSpPr/>
          <p:nvPr/>
        </p:nvSpPr>
        <p:spPr>
          <a:xfrm>
            <a:off x="6185916" y="86868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8" name="caption-42"/>
          <p:cNvSpPr txBox="1"/>
          <p:nvPr/>
        </p:nvSpPr>
        <p:spPr>
          <a:xfrm>
            <a:off x="6323076" y="978408"/>
            <a:ext cx="210312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血中濃度大比較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9" name="label-43"/>
          <p:cNvSpPr txBox="1"/>
          <p:nvPr/>
        </p:nvSpPr>
        <p:spPr>
          <a:xfrm>
            <a:off x="8791956" y="320040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配水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0" name="label-44"/>
          <p:cNvSpPr txBox="1"/>
          <p:nvPr/>
        </p:nvSpPr>
        <p:spPr>
          <a:xfrm>
            <a:off x="10026396" y="320040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配葡萄柚汁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1" name="label-45"/>
          <p:cNvSpPr txBox="1"/>
          <p:nvPr/>
        </p:nvSpPr>
        <p:spPr>
          <a:xfrm>
            <a:off x="8243316" y="192024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392B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5 倍！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2" name="panel-art-46" descr="柳橙汁沒有影響，葡萄柚汁讓藥物濃度飆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749040"/>
            <a:ext cx="5637276" cy="2697480"/>
          </a:xfrm>
          <a:prstGeom prst="rect">
            <a:avLst/>
          </a:prstGeom>
        </p:spPr>
      </p:pic>
      <p:sp>
        <p:nvSpPr>
          <p:cNvPr id="13" name="panel-frame-47"/>
          <p:cNvSpPr/>
          <p:nvPr/>
        </p:nvSpPr>
        <p:spPr>
          <a:xfrm>
            <a:off x="365760" y="374904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4" name="caption-48"/>
          <p:cNvSpPr txBox="1"/>
          <p:nvPr/>
        </p:nvSpPr>
        <p:spPr>
          <a:xfrm>
            <a:off x="502920" y="3858768"/>
            <a:ext cx="210312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換成柳橙汁呢？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5" name="label-49"/>
          <p:cNvSpPr txBox="1"/>
          <p:nvPr/>
        </p:nvSpPr>
        <p:spPr>
          <a:xfrm>
            <a:off x="594360" y="5852160"/>
            <a:ext cx="2468880" cy="38404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柳橙汁：沒有影響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6" name="label-50"/>
          <p:cNvSpPr txBox="1"/>
          <p:nvPr/>
        </p:nvSpPr>
        <p:spPr>
          <a:xfrm>
            <a:off x="3337560" y="5852160"/>
            <a:ext cx="2468880" cy="38404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0392B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葡萄柚汁：濃度飆升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7" name="panel-art-51" descr="1991年研究發表於醫學期刊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916" y="3749040"/>
            <a:ext cx="5637276" cy="2697480"/>
          </a:xfrm>
          <a:prstGeom prst="rect">
            <a:avLst/>
          </a:prstGeom>
        </p:spPr>
      </p:pic>
      <p:sp>
        <p:nvSpPr>
          <p:cNvPr id="18" name="panel-frame-52"/>
          <p:cNvSpPr/>
          <p:nvPr/>
        </p:nvSpPr>
        <p:spPr>
          <a:xfrm>
            <a:off x="6185916" y="374904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9" name="bubble-text-53"/>
          <p:cNvSpPr txBox="1"/>
          <p:nvPr/>
        </p:nvSpPr>
        <p:spPr>
          <a:xfrm>
            <a:off x="10273284" y="3967582"/>
            <a:ext cx="1289304" cy="532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葡萄柚效應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正式登場！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0" name="caption-54"/>
          <p:cNvSpPr txBox="1"/>
          <p:nvPr/>
        </p:nvSpPr>
        <p:spPr>
          <a:xfrm>
            <a:off x="6323076" y="3858768"/>
            <a:ext cx="3246120" cy="658368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1991年，研究結果發表於醫學期刊《The Lancet》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第五話｜腸道裡的守門員</a:t>
            </a:r>
            <a:endParaRPr lang="en-US" sz="2400" dirty="0"/>
          </a:p>
        </p:txBody>
      </p:sp>
      <p:pic>
        <p:nvPicPr>
          <p:cNvPr id="3" name="panel-art-55" descr="平常時，腸壁上的 CYP3A4 守門員會先吃掉一部分藥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11457432" cy="2697480"/>
          </a:xfrm>
          <a:prstGeom prst="rect">
            <a:avLst/>
          </a:prstGeom>
        </p:spPr>
      </p:pic>
      <p:sp>
        <p:nvSpPr>
          <p:cNvPr id="4" name="panel-frame-56"/>
          <p:cNvSpPr/>
          <p:nvPr/>
        </p:nvSpPr>
        <p:spPr>
          <a:xfrm>
            <a:off x="365760" y="868680"/>
            <a:ext cx="1145743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caption-57"/>
          <p:cNvSpPr txBox="1"/>
          <p:nvPr/>
        </p:nvSpPr>
        <p:spPr>
          <a:xfrm>
            <a:off x="502920" y="2971800"/>
            <a:ext cx="4343400" cy="4572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平常：腸壁的 CYP3A4 會先代謝掉一部分藥物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6" name="label-58"/>
          <p:cNvSpPr txBox="1"/>
          <p:nvPr/>
        </p:nvSpPr>
        <p:spPr>
          <a:xfrm>
            <a:off x="548640" y="978408"/>
            <a:ext cx="2194560" cy="32918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腸道（吞下的藥物）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7" name="label-59"/>
          <p:cNvSpPr txBox="1"/>
          <p:nvPr/>
        </p:nvSpPr>
        <p:spPr>
          <a:xfrm>
            <a:off x="4572000" y="941832"/>
            <a:ext cx="21031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腸壁守門員 CYP3A4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8" name="label-60"/>
          <p:cNvSpPr txBox="1"/>
          <p:nvPr/>
        </p:nvSpPr>
        <p:spPr>
          <a:xfrm>
            <a:off x="8595360" y="3108960"/>
            <a:ext cx="1371600" cy="32918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血管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9" name="label-61"/>
          <p:cNvSpPr txBox="1"/>
          <p:nvPr/>
        </p:nvSpPr>
        <p:spPr>
          <a:xfrm>
            <a:off x="10287000" y="2423160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進入全身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0" name="panel-art-62" descr="喝了葡萄柚汁後，守門員被打倒睡著，大量藥物進入血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749040"/>
            <a:ext cx="11457432" cy="2697480"/>
          </a:xfrm>
          <a:prstGeom prst="rect">
            <a:avLst/>
          </a:prstGeom>
        </p:spPr>
      </p:pic>
      <p:sp>
        <p:nvSpPr>
          <p:cNvPr id="11" name="panel-frame-63"/>
          <p:cNvSpPr/>
          <p:nvPr/>
        </p:nvSpPr>
        <p:spPr>
          <a:xfrm>
            <a:off x="365760" y="3749040"/>
            <a:ext cx="11457432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2" name="bubble-text-64"/>
          <p:cNvSpPr txBox="1"/>
          <p:nvPr/>
        </p:nvSpPr>
        <p:spPr>
          <a:xfrm>
            <a:off x="7013448" y="3995014"/>
            <a:ext cx="1700784" cy="5596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Zzz…要 1～3 天才能重新上班…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3" name="caption-65"/>
          <p:cNvSpPr txBox="1"/>
          <p:nvPr/>
        </p:nvSpPr>
        <p:spPr>
          <a:xfrm>
            <a:off x="502920" y="5806440"/>
            <a:ext cx="4572000" cy="54864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喝了葡萄柚汁：守門員被「打倒」，大量藥物直接進入血液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4" name="label-66"/>
          <p:cNvSpPr txBox="1"/>
          <p:nvPr/>
        </p:nvSpPr>
        <p:spPr>
          <a:xfrm>
            <a:off x="8595360" y="5989320"/>
            <a:ext cx="1371600" cy="32918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25400" tIns="76200" rIns="762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血管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5" name="label-67"/>
          <p:cNvSpPr txBox="1"/>
          <p:nvPr/>
        </p:nvSpPr>
        <p:spPr>
          <a:xfrm>
            <a:off x="10287000" y="5303520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C0392B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濃度飆高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第六話｜誰是真正的元凶？</a:t>
            </a:r>
            <a:endParaRPr lang="en-US" sz="2400" dirty="0"/>
          </a:p>
        </p:txBody>
      </p:sp>
      <p:pic>
        <p:nvPicPr>
          <p:cNvPr id="3" name="panel-art-68" descr="科學家拿著放大鏡，找出真正的元凶呋喃香豆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868680"/>
            <a:ext cx="5637276" cy="5577840"/>
          </a:xfrm>
          <a:prstGeom prst="rect">
            <a:avLst/>
          </a:prstGeom>
        </p:spPr>
      </p:pic>
      <p:sp>
        <p:nvSpPr>
          <p:cNvPr id="4" name="panel-frame-69"/>
          <p:cNvSpPr/>
          <p:nvPr/>
        </p:nvSpPr>
        <p:spPr>
          <a:xfrm>
            <a:off x="365760" y="868680"/>
            <a:ext cx="5637276" cy="557784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5" name="bubble-text-70"/>
          <p:cNvSpPr txBox="1"/>
          <p:nvPr/>
        </p:nvSpPr>
        <p:spPr>
          <a:xfrm>
            <a:off x="3127248" y="1206094"/>
            <a:ext cx="2569464" cy="7424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最早被懷疑的是我，但我是清白的！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6" name="bubble-text-71"/>
          <p:cNvSpPr txBox="1"/>
          <p:nvPr/>
        </p:nvSpPr>
        <p:spPr>
          <a:xfrm>
            <a:off x="704088" y="2394814"/>
            <a:ext cx="2203704" cy="788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真正的元凶是…呋喃香豆素！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7" name="bubble-text-72"/>
          <p:cNvSpPr txBox="1"/>
          <p:nvPr/>
        </p:nvSpPr>
        <p:spPr>
          <a:xfrm>
            <a:off x="4270248" y="3812134"/>
            <a:ext cx="1472184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嘿嘿…被發現了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8" name="label-73"/>
          <p:cNvSpPr txBox="1"/>
          <p:nvPr/>
        </p:nvSpPr>
        <p:spPr>
          <a:xfrm>
            <a:off x="2468880" y="448056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柚皮苷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naringin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9" name="label-74"/>
          <p:cNvSpPr txBox="1"/>
          <p:nvPr/>
        </p:nvSpPr>
        <p:spPr>
          <a:xfrm>
            <a:off x="3611880" y="5669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呋喃香豆素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furanocoumarins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0" name="panel-art-75" descr="去除呋喃香豆素的葡萄柚汁不再影響藥物濃度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16" y="868680"/>
            <a:ext cx="5637276" cy="2697480"/>
          </a:xfrm>
          <a:prstGeom prst="rect">
            <a:avLst/>
          </a:prstGeom>
        </p:spPr>
      </p:pic>
      <p:sp>
        <p:nvSpPr>
          <p:cNvPr id="11" name="panel-frame-76"/>
          <p:cNvSpPr/>
          <p:nvPr/>
        </p:nvSpPr>
        <p:spPr>
          <a:xfrm>
            <a:off x="6185916" y="86868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2" name="caption-77"/>
          <p:cNvSpPr txBox="1"/>
          <p:nvPr/>
        </p:nvSpPr>
        <p:spPr>
          <a:xfrm>
            <a:off x="6323076" y="978408"/>
            <a:ext cx="4206240" cy="4572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把呋喃香豆素拿掉，交互作用就消失了！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3" name="label-78"/>
          <p:cNvSpPr txBox="1"/>
          <p:nvPr/>
        </p:nvSpPr>
        <p:spPr>
          <a:xfrm>
            <a:off x="7054596" y="312724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配水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4" name="label-79"/>
          <p:cNvSpPr txBox="1"/>
          <p:nvPr/>
        </p:nvSpPr>
        <p:spPr>
          <a:xfrm>
            <a:off x="8517636" y="3127248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一般葡萄柚汁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5" name="label-80"/>
          <p:cNvSpPr txBox="1"/>
          <p:nvPr/>
        </p:nvSpPr>
        <p:spPr>
          <a:xfrm>
            <a:off x="9934956" y="30632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去除呋喃香豆素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的葡萄柚汁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pic>
        <p:nvPicPr>
          <p:cNvPr id="16" name="panel-art-81" descr="文旦、柚子、苦橙等柑橘也含類似成分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916" y="3749040"/>
            <a:ext cx="5637276" cy="2697480"/>
          </a:xfrm>
          <a:prstGeom prst="rect">
            <a:avLst/>
          </a:prstGeom>
        </p:spPr>
      </p:pic>
      <p:sp>
        <p:nvSpPr>
          <p:cNvPr id="17" name="panel-frame-82"/>
          <p:cNvSpPr/>
          <p:nvPr/>
        </p:nvSpPr>
        <p:spPr>
          <a:xfrm>
            <a:off x="6185916" y="3749040"/>
            <a:ext cx="5637276" cy="2697480"/>
          </a:xfrm>
          <a:prstGeom prst="rect">
            <a:avLst/>
          </a:prstGeom>
          <a:ln w="38100">
            <a:solidFill>
              <a:schemeClr val="bg1"/>
            </a:solidFill>
            <a:prstDash val="solid"/>
          </a:ln>
        </p:spPr>
      </p:sp>
      <p:sp>
        <p:nvSpPr>
          <p:cNvPr id="18" name="caption-83"/>
          <p:cNvSpPr txBox="1"/>
          <p:nvPr/>
        </p:nvSpPr>
        <p:spPr>
          <a:xfrm>
            <a:off x="6323076" y="3858768"/>
            <a:ext cx="4206240" cy="41148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</a:ln>
        </p:spPr>
        <p:txBody>
          <a:bodyPr wrap="square" lIns="38100" tIns="101600" rIns="101600" bIns="381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這些柑橘也含類似成分，同樣要小心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9" name="label-84"/>
          <p:cNvSpPr txBox="1"/>
          <p:nvPr/>
        </p:nvSpPr>
        <p:spPr>
          <a:xfrm>
            <a:off x="6734556" y="59893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文旦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0" name="label-85"/>
          <p:cNvSpPr txBox="1"/>
          <p:nvPr/>
        </p:nvSpPr>
        <p:spPr>
          <a:xfrm>
            <a:off x="7923276" y="59893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葡萄柚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1" name="label-86"/>
          <p:cNvSpPr txBox="1"/>
          <p:nvPr/>
        </p:nvSpPr>
        <p:spPr>
          <a:xfrm>
            <a:off x="9111996" y="59893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柚子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2" name="label-87"/>
          <p:cNvSpPr txBox="1"/>
          <p:nvPr/>
        </p:nvSpPr>
        <p:spPr>
          <a:xfrm>
            <a:off x="10346436" y="59893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苦橙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65760" y="18288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藥師小叮嚀</a:t>
            </a:r>
            <a:endParaRPr lang="en-US" sz="2400" dirty="0"/>
          </a:p>
        </p:txBody>
      </p:sp>
      <p:pic>
        <p:nvPicPr>
          <p:cNvPr id="3" name="pharmacist-art" descr="藥師角色提醒用藥安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5840"/>
            <a:ext cx="3474720" cy="5394960"/>
          </a:xfrm>
          <a:prstGeom prst="rect">
            <a:avLst/>
          </a:prstGeom>
        </p:spPr>
      </p:pic>
      <p:sp>
        <p:nvSpPr>
          <p:cNvPr id="4" name="tip-card-1"/>
          <p:cNvSpPr/>
          <p:nvPr/>
        </p:nvSpPr>
        <p:spPr>
          <a:xfrm>
            <a:off x="4297680" y="1051560"/>
            <a:ext cx="7498080" cy="109728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</p:spPr>
      </p:sp>
      <p:sp>
        <p:nvSpPr>
          <p:cNvPr id="5" name="tip-num-bg-1"/>
          <p:cNvSpPr/>
          <p:nvPr/>
        </p:nvSpPr>
        <p:spPr>
          <a:xfrm>
            <a:off x="4526280" y="1280160"/>
            <a:ext cx="640080" cy="64008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6" name="tip-num-1"/>
          <p:cNvSpPr txBox="1"/>
          <p:nvPr/>
        </p:nvSpPr>
        <p:spPr>
          <a:xfrm>
            <a:off x="4526280" y="1280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7" name="tip-text-1"/>
          <p:cNvSpPr txBox="1"/>
          <p:nvPr/>
        </p:nvSpPr>
        <p:spPr>
          <a:xfrm>
            <a:off x="5394960" y="1124712"/>
            <a:ext cx="6217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244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正在吃藥的人，喝葡萄柚汁或吃葡萄柚之前，先問藥師或醫師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8" name="tip-card-2"/>
          <p:cNvSpPr/>
          <p:nvPr/>
        </p:nvSpPr>
        <p:spPr>
          <a:xfrm>
            <a:off x="4297680" y="2377440"/>
            <a:ext cx="7498080" cy="109728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</p:spPr>
      </p:sp>
      <p:sp>
        <p:nvSpPr>
          <p:cNvPr id="9" name="tip-num-bg-2"/>
          <p:cNvSpPr/>
          <p:nvPr/>
        </p:nvSpPr>
        <p:spPr>
          <a:xfrm>
            <a:off x="4526280" y="2606040"/>
            <a:ext cx="640080" cy="64008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10" name="tip-num-2"/>
          <p:cNvSpPr txBox="1"/>
          <p:nvPr/>
        </p:nvSpPr>
        <p:spPr>
          <a:xfrm>
            <a:off x="4526280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1" name="tip-text-2"/>
          <p:cNvSpPr txBox="1"/>
          <p:nvPr/>
        </p:nvSpPr>
        <p:spPr>
          <a:xfrm>
            <a:off x="5394960" y="2450592"/>
            <a:ext cx="6217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244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影響可持續 1～3 天，「錯開幾小時再吃」並不能避免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2" name="tip-card-3"/>
          <p:cNvSpPr/>
          <p:nvPr/>
        </p:nvSpPr>
        <p:spPr>
          <a:xfrm>
            <a:off x="4297680" y="3703320"/>
            <a:ext cx="7498080" cy="109728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</p:spPr>
      </p:sp>
      <p:sp>
        <p:nvSpPr>
          <p:cNvPr id="13" name="tip-num-bg-3"/>
          <p:cNvSpPr/>
          <p:nvPr/>
        </p:nvSpPr>
        <p:spPr>
          <a:xfrm>
            <a:off x="4526280" y="3931920"/>
            <a:ext cx="640080" cy="64008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14" name="tip-num-3"/>
          <p:cNvSpPr txBox="1"/>
          <p:nvPr/>
        </p:nvSpPr>
        <p:spPr>
          <a:xfrm>
            <a:off x="452628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5" name="tip-text-3"/>
          <p:cNvSpPr txBox="1"/>
          <p:nvPr/>
        </p:nvSpPr>
        <p:spPr>
          <a:xfrm>
            <a:off x="5394960" y="3776472"/>
            <a:ext cx="6217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244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常見相關藥物：部分降血脂藥、降血壓藥、免疫抑制劑、抗心律不整藥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6" name="tip-card-4"/>
          <p:cNvSpPr/>
          <p:nvPr/>
        </p:nvSpPr>
        <p:spPr>
          <a:xfrm>
            <a:off x="4297680" y="5029200"/>
            <a:ext cx="7498080" cy="109728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/>
        </p:spPr>
      </p:sp>
      <p:sp>
        <p:nvSpPr>
          <p:cNvPr id="17" name="tip-num-bg-4"/>
          <p:cNvSpPr/>
          <p:nvPr/>
        </p:nvSpPr>
        <p:spPr>
          <a:xfrm>
            <a:off x="4526280" y="5257800"/>
            <a:ext cx="640080" cy="64008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18" name="tip-num-4"/>
          <p:cNvSpPr txBox="1"/>
          <p:nvPr/>
        </p:nvSpPr>
        <p:spPr>
          <a:xfrm>
            <a:off x="4526280" y="5257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19" name="tip-text-4"/>
          <p:cNvSpPr txBox="1"/>
          <p:nvPr/>
        </p:nvSpPr>
        <p:spPr>
          <a:xfrm>
            <a:off x="5394960" y="5102352"/>
            <a:ext cx="6217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244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文旦、柚子、苦橙等柑橘也可能有類似影響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922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B8C4D9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B8C4D9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B8C4D9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為什麼｜作用機轉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呋喃香豆素讓藥物「排不掉」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2238220" cy="1335448"/>
          </a:xfrm>
          <a:prstGeom prst="roundRect">
            <a:avLst>
              <a:gd name="adj" fmla="val 13314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39747" y="2290507"/>
            <a:ext cx="2082800" cy="39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39747" y="2724255"/>
            <a:ext cx="2082800" cy="35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DCEFE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含呋喃香豆素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52579" y="2001434"/>
            <a:ext cx="396277" cy="1371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3587575" y="2005879"/>
            <a:ext cx="2238519" cy="1326558"/>
          </a:xfrm>
          <a:prstGeom prst="roundRect">
            <a:avLst>
              <a:gd name="adj" fmla="val 1306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3714677" y="2290507"/>
            <a:ext cx="2082800" cy="39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抑制 CYP3A4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714677" y="2724255"/>
            <a:ext cx="2082800" cy="35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主要在小腸的代謝酵素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30859" y="2001434"/>
            <a:ext cx="396277" cy="1371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6365854" y="2005879"/>
            <a:ext cx="2238519" cy="1326558"/>
          </a:xfrm>
          <a:prstGeom prst="roundRect">
            <a:avLst>
              <a:gd name="adj" fmla="val 1306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6492958" y="2290507"/>
            <a:ext cx="2082800" cy="39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藥物代謝變慢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492958" y="2724255"/>
            <a:ext cx="2082800" cy="35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體內</a:t>
            </a:r>
            <a:r>
              <a:rPr lang="zh-TW" alt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的藥物累積</a:t>
            </a:r>
            <a:r>
              <a:rPr lang="en-US" sz="15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變多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709138" y="2001434"/>
            <a:ext cx="396277" cy="1371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9140959" y="2001434"/>
            <a:ext cx="2238272" cy="1335448"/>
          </a:xfrm>
          <a:prstGeom prst="roundRect">
            <a:avLst>
              <a:gd name="adj" fmla="val 13314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9267937" y="2290507"/>
            <a:ext cx="2082800" cy="39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血中濃度升高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267937" y="2724255"/>
            <a:ext cx="2082800" cy="35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副作用、毒性增加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5944" y="3696929"/>
            <a:ext cx="3399456" cy="1639584"/>
          </a:xfrm>
          <a:prstGeom prst="roundRect">
            <a:avLst>
              <a:gd name="adj" fmla="val 1057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1070068" y="3981556"/>
            <a:ext cx="2977945" cy="661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不可逆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1070068" y="4678466"/>
            <a:ext cx="2977945" cy="408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酵素被「破壞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」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後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，要等身體重新製造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399519" y="3696929"/>
            <a:ext cx="3399508" cy="1639584"/>
          </a:xfrm>
          <a:prstGeom prst="roundRect">
            <a:avLst>
              <a:gd name="adj" fmla="val 1057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4653643" y="3981556"/>
            <a:ext cx="2977998" cy="661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2–3 天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4653643" y="4678466"/>
            <a:ext cx="2977998" cy="408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抑制作用可持續數小時到兩三天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979971" y="3692484"/>
            <a:ext cx="3399260" cy="1648474"/>
          </a:xfrm>
          <a:prstGeom prst="roundRect">
            <a:avLst>
              <a:gd name="adj" fmla="val 10786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8233971" y="3976937"/>
            <a:ext cx="2977998" cy="661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錯開無效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233971" y="4673847"/>
            <a:ext cx="2977998" cy="408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間隔服藥也無法完全避免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資料來源：衛生福利部食品藥物管理署「中秋吃柚，小心藥物交互作用」　・　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7354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為什麼｜哪些水果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不只葡萄柚，柚類都要注意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75291" cy="2157945"/>
          </a:xfrm>
          <a:prstGeom prst="roundRect">
            <a:avLst>
              <a:gd name="adj" fmla="val 87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5427" y="2357400"/>
            <a:ext cx="4754816" cy="416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需要注意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5427" y="2902419"/>
            <a:ext cx="4754816" cy="442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葡萄柚、文旦、白柚、紅柚、西施柚、蜜柚、苦橙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5427" y="3473075"/>
            <a:ext cx="4754816" cy="3687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含量因品種而不同，但都含有呋喃香豆素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00765" y="2004609"/>
            <a:ext cx="5175291" cy="2157945"/>
          </a:xfrm>
          <a:prstGeom prst="roundRect">
            <a:avLst>
              <a:gd name="adj" fmla="val 87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480247" y="2357400"/>
            <a:ext cx="4754816" cy="416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影響較小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80247" y="2902419"/>
            <a:ext cx="4754816" cy="442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柳丁、橘子、椪柑等一般柑橘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80247" y="3473075"/>
            <a:ext cx="4754816" cy="3687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仍建議適量，特殊藥物先問藥師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2769" y="4487186"/>
            <a:ext cx="10566462" cy="1380213"/>
          </a:xfrm>
          <a:prstGeom prst="roundRect">
            <a:avLst>
              <a:gd name="adj" fmla="val 13938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117538" y="4775734"/>
            <a:ext cx="10255632" cy="378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別忘了「看不出來」的柚子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17538" y="5218152"/>
            <a:ext cx="10255632" cy="392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葡萄柚汁、手搖飲的葡萄柚口味、文旦等柚類製品、苦橙果醬，同樣可能含有這個成分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1007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哪些藥物會受影響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不是全部，而是特定的幾種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受影響藥物｜降血壓藥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降血壓藥：主要是「鈣離子阻斷劑」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2107330"/>
          </a:xfrm>
          <a:prstGeom prst="roundRect">
            <a:avLst>
              <a:gd name="adj" fmla="val 829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302377"/>
            <a:ext cx="4820115" cy="351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影響明顯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742834"/>
            <a:ext cx="4820115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felodipine（普心寧）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nifedipine（冠達悅）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nicardipine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lercanidipine（利壓）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2107330"/>
          </a:xfrm>
          <a:prstGeom prst="roundRect">
            <a:avLst>
              <a:gd name="adj" fmla="val 829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302377"/>
            <a:ext cx="4820168" cy="351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影響較小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742834"/>
            <a:ext cx="4820168" cy="743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amlodipine（脈優）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多數 ARB、ACEI、利尿劑、乙型阻斷劑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2769" y="4413283"/>
            <a:ext cx="5191022" cy="1454116"/>
          </a:xfrm>
          <a:prstGeom prst="roundRect">
            <a:avLst>
              <a:gd name="adj" fmla="val 10234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66769" y="4651360"/>
            <a:ext cx="4823513" cy="315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可能後果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66769" y="4996512"/>
            <a:ext cx="4823513" cy="3423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血壓過低、頭暈、臉潮紅、心跳加快、腳踝水腫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資料來源：Bailey DG et al., CMAJ 2013；各藥品仿單 ・ 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99652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受影響藥物｜降血脂藥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降血脂藥：同一類，影響差很多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3"/>
            <a:ext cx="3397291" cy="2517832"/>
          </a:xfrm>
          <a:prstGeom prst="roundRect">
            <a:avLst>
              <a:gd name="adj" fmla="val 829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360380"/>
            <a:ext cx="2975715" cy="419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影響大，應避免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886641"/>
            <a:ext cx="2975715" cy="1315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simvastatin（素果）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lovastatin（舒脂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；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理脂膜衣錠 </a:t>
            </a:r>
            <a:r>
              <a:rPr lang="en-US" altLang="zh-TW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(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Linicor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)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為複方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紅麴（含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monacolin K）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13"/>
            <a:ext cx="3397291" cy="2517832"/>
          </a:xfrm>
          <a:prstGeom prst="roundRect">
            <a:avLst>
              <a:gd name="adj" fmla="val 829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360380"/>
            <a:ext cx="2975715" cy="419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5A1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中度影響，要節制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886641"/>
            <a:ext cx="2975715" cy="462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atorvastatin（立普妥）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13"/>
            <a:ext cx="3397291" cy="2517832"/>
          </a:xfrm>
          <a:prstGeom prst="roundRect">
            <a:avLst>
              <a:gd name="adj" fmla="val 829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360380"/>
            <a:ext cx="2975715" cy="419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 err="1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</a:t>
            </a:r>
            <a:r>
              <a:rPr lang="zh-TW" alt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較小，但還是要小心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886641"/>
            <a:ext cx="2975715" cy="1315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rosuvastatin（冠脂妥）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pravastatin（美百樂鎮）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fluvastatin（益脂可）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pitavastatin（力清之）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69" y="4882485"/>
            <a:ext cx="10566462" cy="968952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ctr" anchorCtr="0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可能後果：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肌肉痠痛無力、茶色尿（橫紋肌溶解）、肝功能異常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資料來源：Bailey DG et al., CMAJ 2013；各藥品仿單 ・ 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86198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受影響藥物｜心臟與血液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心臟與血液相關的藥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746726"/>
              </p:ext>
            </p:extLst>
          </p:nvPr>
        </p:nvGraphicFramePr>
        <p:xfrm>
          <a:off x="822665" y="2011330"/>
          <a:ext cx="10556463" cy="3983169"/>
        </p:xfrm>
        <a:graphic>
          <a:graphicData uri="http://schemas.openxmlformats.org/drawingml/2006/table">
            <a:tbl>
              <a:tblPr/>
              <a:tblGrid>
                <a:gridCol w="3518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146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藥物類別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常見成分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可能後果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46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抗心律不整藥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amiodarone（臟得樂）、dronedarone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心律不整惡化、心悸、昏厥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46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 err="1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抗血小板藥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ticagrelor（百無凝）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濃度升高，出血風險增加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87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抗血小板藥（效果變差）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clopidogrel（保栓通）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轉換成活性型態</a:t>
                      </a:r>
                      <a:r>
                        <a:rPr lang="zh-TW" alt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時</a:t>
                      </a:r>
                      <a:r>
                        <a:rPr lang="en-US" sz="15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可能受影響，</a:t>
                      </a:r>
                      <a:r>
                        <a:rPr lang="en-US" sz="1500" dirty="0" err="1">
                          <a:solidFill>
                            <a:srgbClr val="FF0000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效果</a:t>
                      </a:r>
                      <a:r>
                        <a:rPr lang="zh-TW" altLang="en-US" sz="1500" dirty="0">
                          <a:solidFill>
                            <a:srgbClr val="FF0000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反而</a:t>
                      </a:r>
                      <a:r>
                        <a:rPr lang="en-US" sz="1500" dirty="0" err="1">
                          <a:solidFill>
                            <a:srgbClr val="FF0000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變差</a:t>
                      </a:r>
                      <a:endParaRPr lang="en-US" sz="1500" dirty="0">
                        <a:solidFill>
                          <a:srgbClr val="FF0000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46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痛風藥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colchicine（秋水仙素）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腹瀉、嘔吐、肌肉無力等毒性反應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46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勃起功能障礙藥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sildenafil 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頭痛、臉潮紅、血壓下降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資料來源：Bailey DG et al., CMAJ 2013；各藥品仿單 ・ 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73302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受影響藥物｜神經與其他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安眠、止痛與其他特殊用藥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22665" y="2011330"/>
          <a:ext cx="10556463" cy="3856061"/>
        </p:xfrm>
        <a:graphic>
          <a:graphicData uri="http://schemas.openxmlformats.org/drawingml/2006/table">
            <a:tbl>
              <a:tblPr/>
              <a:tblGrid>
                <a:gridCol w="3518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14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藥物類別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常見成分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可能後果</a:t>
                      </a:r>
                      <a:endParaRPr lang="en-US" sz="1500" b="1" dirty="0">
                        <a:solidFill>
                          <a:srgbClr val="17385A"/>
                        </a:solidFill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2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746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安眠鎮靜、抗焦慮藥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triazolam、口服 midazolam、buspirone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白天嗜睡、頭暈、跌倒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4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鴉片類止痛藥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 oxycodone、methadone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過度嗜睡、呼吸變慢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4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抗癲癇藥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carbamazepine（癲通）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頭暈、複視、走路不穩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4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免疫抑制劑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cyclosporine、tacrolimus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腎臟傷害等毒性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4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部分抗癌標靶藥</a:t>
                      </a:r>
                      <a:endParaRPr lang="en-US" sz="1500" b="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多種口服標靶藥物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5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副作用增加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資料來源：Bailey DG et al., CMAJ 2013；各藥品仿單 ・ 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988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受影響藥物｜反方向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也有藥物會因此「變弱」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4"/>
            <a:ext cx="10883456" cy="462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葡萄柚汁還會阻擋腸道中負責「搬運」藥物進入身體的通道，讓某些藥吸收變少。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769" y="2783710"/>
            <a:ext cx="2667000" cy="1365250"/>
          </a:xfrm>
          <a:prstGeom prst="roundRect">
            <a:avLst>
              <a:gd name="adj" fmla="val 13023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15948" y="3087646"/>
            <a:ext cx="2328461" cy="39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抗過敏藥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15948" y="3521398"/>
            <a:ext cx="2328461" cy="35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DCEFE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fexofenadine（艾來）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81359" y="2783710"/>
            <a:ext cx="396277" cy="1400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4016354" y="2788155"/>
            <a:ext cx="4286291" cy="1356360"/>
          </a:xfrm>
          <a:prstGeom prst="roundRect">
            <a:avLst>
              <a:gd name="adj" fmla="val 1278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67057" tIns="167057" rIns="167057" bIns="167057" rtlCol="0" anchor="ctr" anchorCtr="0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葡萄柚汁、柳橙汁、蘋果汁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07410" y="2783710"/>
            <a:ext cx="396277" cy="1400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39231" y="2783710"/>
            <a:ext cx="2540000" cy="1365250"/>
          </a:xfrm>
          <a:prstGeom prst="roundRect">
            <a:avLst>
              <a:gd name="adj" fmla="val 13023"/>
            </a:avLst>
          </a:prstGeom>
          <a:solidFill>
            <a:srgbClr val="DCEFEC"/>
          </a:solidFill>
          <a:ln/>
        </p:spPr>
        <p:txBody>
          <a:bodyPr wrap="square" lIns="186323" tIns="153282" rIns="186323" bIns="153282" rtlCol="0" anchor="ctr" anchorCtr="0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吸收減少</a:t>
            </a:r>
            <a:endParaRPr lang="en-US" sz="1600" dirty="0"/>
          </a:p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止癢、止鼻水效果變差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2769" y="4504559"/>
            <a:ext cx="10566462" cy="968952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ctr" anchorCtr="0">
            <a:normAutofit fontScale="92500"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最簡單的原則：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吃藥配白開水，不要配果汁、茶、牛奶或咖啡</a:t>
            </a:r>
            <a:endParaRPr lang="en-US" sz="1600" dirty="0"/>
          </a:p>
          <a:p>
            <a:pPr marL="0" indent="0" algn="l">
              <a:lnSpc>
                <a:spcPts val="2250"/>
              </a:lnSpc>
              <a:buNone/>
            </a:pPr>
            <a:r>
              <a:rPr lang="zh-TW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 fexofenadine：</a:t>
            </a:r>
            <a:r>
              <a:rPr lang="zh-TW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和果汁至少間隔 4 小時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7585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生活中怎麼吃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吃藥的人，還能不能吃柚子？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生活中怎麼吃｜份量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可以吃嗎？看你吃的是什麼藥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3397291" cy="2218894"/>
          </a:xfrm>
          <a:prstGeom prst="roundRect">
            <a:avLst>
              <a:gd name="adj" fmla="val 843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323209"/>
            <a:ext cx="2975715" cy="37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zh-TW" alt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你的</a:t>
            </a:r>
            <a:r>
              <a:rPr lang="en-US" sz="1800" b="1" dirty="0" err="1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藥物</a:t>
            </a:r>
            <a:r>
              <a:rPr lang="zh-TW" alt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如果</a:t>
            </a:r>
            <a:r>
              <a:rPr lang="en-US" sz="1800" b="1" dirty="0" err="1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不受影響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794480"/>
            <a:ext cx="2975715" cy="4019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正常享用當季水果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09"/>
            <a:ext cx="3397291" cy="2218894"/>
          </a:xfrm>
          <a:prstGeom prst="roundRect">
            <a:avLst>
              <a:gd name="adj" fmla="val 843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323209"/>
            <a:ext cx="2975715" cy="37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 err="1">
                <a:solidFill>
                  <a:srgbClr val="8A5A1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受影響</a:t>
            </a:r>
            <a:r>
              <a:rPr lang="zh-TW" altLang="en-US" sz="1800" b="1" dirty="0">
                <a:solidFill>
                  <a:srgbClr val="8A5A1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不大的</a:t>
            </a:r>
            <a:r>
              <a:rPr lang="en-US" sz="1800" b="1" dirty="0" err="1">
                <a:solidFill>
                  <a:srgbClr val="8A5A1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藥物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794480"/>
            <a:ext cx="3139993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應景</a:t>
            </a:r>
            <a:r>
              <a:rPr lang="en-US" sz="16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淺嚐</a:t>
            </a: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１～２</a:t>
            </a:r>
            <a:r>
              <a:rPr lang="en-US" sz="16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瓣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，切勿大量或天天吃</a:t>
            </a:r>
            <a:endParaRPr lang="en-US" sz="1600" dirty="0"/>
          </a:p>
          <a:p>
            <a:pPr marL="0" indent="0" algn="l">
              <a:lnSpc>
                <a:spcPts val="2325"/>
              </a:lnSpc>
              <a:spcBef>
                <a:spcPts val="600"/>
              </a:spcBef>
              <a:buNone/>
            </a:pPr>
            <a:r>
              <a:rPr lang="zh-TW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長者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或</a:t>
            </a:r>
            <a:r>
              <a:rPr lang="zh-TW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同時吃多種藥的人更要節制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09"/>
            <a:ext cx="3397291" cy="2218894"/>
          </a:xfrm>
          <a:prstGeom prst="roundRect">
            <a:avLst>
              <a:gd name="adj" fmla="val 843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323209"/>
            <a:ext cx="2975715" cy="37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zh-TW" altLang="en-US" sz="18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受</a:t>
            </a:r>
            <a:r>
              <a:rPr lang="en-US" sz="1800" b="1" dirty="0" err="1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影響大的藥物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794480"/>
            <a:ext cx="2975715" cy="1142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 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simvastatin、felodipine、免疫抑制劑、amiodarone：</a:t>
            </a:r>
            <a:r>
              <a:rPr lang="en-US" sz="16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最好</a:t>
            </a: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完全</a:t>
            </a:r>
            <a:r>
              <a:rPr lang="en-US" sz="16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避免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2769" y="4545929"/>
            <a:ext cx="10566462" cy="1321470"/>
          </a:xfrm>
          <a:prstGeom prst="roundRect">
            <a:avLst>
              <a:gd name="adj" fmla="val 1204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92128" y="4800661"/>
            <a:ext cx="10307977" cy="390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千萬不要：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為了吃柚子，自己停藥幾天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92128" y="5254424"/>
            <a:ext cx="10307977" cy="390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 err="1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真的很</a:t>
            </a:r>
            <a:r>
              <a:rPr lang="zh-TW" alt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想</a:t>
            </a:r>
            <a:r>
              <a:rPr lang="en-US" sz="1600" b="1" dirty="0" err="1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吃：</a:t>
            </a:r>
            <a:r>
              <a:rPr lang="en-US" sz="16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和醫師討論改用不受影響的藥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參考：衛生福利部食品藥物管理署　・　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92700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生活中怎麼吃｜警訊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吃了柚子後</a:t>
            </a: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如果</a:t>
            </a: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</a:t>
            </a:r>
            <a:r>
              <a:rPr lang="zh-TW" alt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</a:t>
            </a: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要留意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1236578"/>
          </a:xfrm>
          <a:prstGeom prst="roundRect">
            <a:avLst>
              <a:gd name="adj" fmla="val 1227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53877"/>
            <a:ext cx="4820115" cy="34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吃降血壓藥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70068" y="2664892"/>
            <a:ext cx="4820115" cy="35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頭暈、眼前發黑、站不穩、心悸、腳踝水腫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1236578"/>
          </a:xfrm>
          <a:prstGeom prst="roundRect">
            <a:avLst>
              <a:gd name="adj" fmla="val 1227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53877"/>
            <a:ext cx="4820168" cy="34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吃降血脂藥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42158" y="2664892"/>
            <a:ext cx="4820168" cy="35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肌肉痠痛無力、茶色尿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466934"/>
            <a:ext cx="5187971" cy="1236578"/>
          </a:xfrm>
          <a:prstGeom prst="roundRect">
            <a:avLst>
              <a:gd name="adj" fmla="val 1227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716194"/>
            <a:ext cx="4820115" cy="34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吃安眠、止痛藥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70068" y="4127217"/>
            <a:ext cx="4820115" cy="35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白天昏昏沉沉、走路不穩、呼吸變慢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88034" y="3466934"/>
            <a:ext cx="5188022" cy="1236578"/>
          </a:xfrm>
          <a:prstGeom prst="roundRect">
            <a:avLst>
              <a:gd name="adj" fmla="val 1227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716194"/>
            <a:ext cx="4820168" cy="34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吃心臟、抗血小板藥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42158" y="4127217"/>
            <a:ext cx="4820168" cy="35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心跳不規則、昏厥、不明瘀青或出血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69" y="5018823"/>
            <a:ext cx="10566462" cy="848576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ctr" anchorCtr="0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怎麼辦：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先坐下休息、量血壓；症狀明顯或持續，請盡快就醫，並告知吃了柚子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9174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生活中怎麼吃｜實作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拿出藥袋，自己查查看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5"/>
            <a:ext cx="3397291" cy="2630794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5427" y="2367321"/>
            <a:ext cx="2923476" cy="62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95427" y="3092509"/>
            <a:ext cx="2923476" cy="38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看警語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5427" y="3580345"/>
            <a:ext cx="2923476" cy="725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藥袋寫「避免葡萄柚汁」，</a:t>
            </a: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柚子、文旦也一樣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97354" y="2004615"/>
            <a:ext cx="3397291" cy="2630794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76837" y="2367321"/>
            <a:ext cx="2923476" cy="62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676837" y="3092509"/>
            <a:ext cx="2923476" cy="38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看成分名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676837" y="3580345"/>
            <a:ext cx="2923476" cy="725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對照今天介紹的藥名，注意英文學名而不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只是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商品名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978765" y="2004615"/>
            <a:ext cx="3397291" cy="2630794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8258247" y="2367321"/>
            <a:ext cx="2923476" cy="62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258247" y="3092509"/>
            <a:ext cx="2923476" cy="38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8247" y="3580345"/>
            <a:ext cx="2923476" cy="725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查不到或不確定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時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拿藥袋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詢問藥師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769" y="4969169"/>
            <a:ext cx="10566462" cy="898230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ctr" anchorCtr="0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 err="1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送禮小提醒：</a:t>
            </a:r>
            <a:r>
              <a:rPr lang="en-US" sz="16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送柚子禮盒給長輩時，附上一句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</a:t>
            </a:r>
            <a:r>
              <a:rPr lang="zh-TW" alt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若有在</a:t>
            </a:r>
            <a:r>
              <a:rPr lang="en-US" sz="16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吃藥的話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柚子請</a:t>
            </a:r>
            <a:r>
              <a:rPr lang="en-US" sz="16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淺嚐就好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」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48430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吃柚子的五個原則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0"/>
            <a:ext cx="10560112" cy="686311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96856"/>
            <a:ext cx="1320800" cy="428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看藥袋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125455"/>
            <a:ext cx="8888391" cy="37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寫「避免葡萄柚」的，柚子、文旦也一樣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761574"/>
            <a:ext cx="10560112" cy="686311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904640"/>
            <a:ext cx="1320800" cy="428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淺嚐就好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933238"/>
            <a:ext cx="8888391" cy="37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應景吃</a:t>
            </a:r>
            <a:r>
              <a:rPr lang="zh-TW" alt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１～２</a:t>
            </a:r>
            <a:r>
              <a:rPr lang="en-US" sz="16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瓣，不要大量或天天吃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569372"/>
            <a:ext cx="10560112" cy="686311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712438"/>
            <a:ext cx="1320800" cy="428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錯開無效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741023"/>
            <a:ext cx="8888391" cy="37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影響可持續兩三天，分開時間吃也沒用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377155"/>
            <a:ext cx="10560112" cy="686311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520221"/>
            <a:ext cx="1320800" cy="428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不停藥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548820"/>
            <a:ext cx="8888391" cy="37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不要為了吃柚子自己停藥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5181366"/>
            <a:ext cx="10566462" cy="686033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5324292"/>
            <a:ext cx="1320800" cy="428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5352891"/>
            <a:ext cx="8895186" cy="37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不確定自己的藥會不會受影響，就問藥師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05765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答案揭曉：三題都「不對」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3386684" cy="34798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352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</a:p>
        </p:txBody>
      </p:sp>
      <p:sp>
        <p:nvSpPr>
          <p:cNvPr id="6" name="Text 4"/>
          <p:cNvSpPr/>
          <p:nvPr/>
        </p:nvSpPr>
        <p:spPr>
          <a:xfrm>
            <a:off x="1092128" y="4165600"/>
            <a:ext cx="291280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文旦、白柚、西施柚等柚類，和葡萄柚一樣含呋喃香豆素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402632" y="2006600"/>
            <a:ext cx="3386736" cy="34798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81991" y="2235200"/>
            <a:ext cx="29128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</a:p>
        </p:txBody>
      </p:sp>
      <p:sp>
        <p:nvSpPr>
          <p:cNvPr id="9" name="Text 7"/>
          <p:cNvSpPr/>
          <p:nvPr/>
        </p:nvSpPr>
        <p:spPr>
          <a:xfrm>
            <a:off x="4681991" y="4165600"/>
            <a:ext cx="2912858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影響可持續兩三天，錯開時間也無法完全避免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92547" y="2006600"/>
            <a:ext cx="3386684" cy="34798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71906" y="22352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</a:p>
        </p:txBody>
      </p:sp>
      <p:sp>
        <p:nvSpPr>
          <p:cNvPr id="12" name="Text 10"/>
          <p:cNvSpPr/>
          <p:nvPr/>
        </p:nvSpPr>
        <p:spPr>
          <a:xfrm>
            <a:off x="8271906" y="4165600"/>
            <a:ext cx="291280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6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只有特定幾種會受影響，例如 simvastatin、felodipine；看成分名最準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69" y="5689600"/>
            <a:ext cx="1088345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一句話記住：吃藥的人，柚子淺嚐就好，不確定就問藥師。</a:t>
            </a:r>
            <a:endParaRPr lang="en-US" sz="1800" dirty="0"/>
          </a:p>
        </p:txBody>
      </p:sp>
      <p:sp>
        <p:nvSpPr>
          <p:cNvPr id="20" name="Q1 題目"/>
          <p:cNvSpPr txBox="1"/>
          <p:nvPr/>
        </p:nvSpPr>
        <p:spPr>
          <a:xfrm>
            <a:off x="1092128" y="2692400"/>
            <a:ext cx="2912805" cy="7112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只有葡萄柚要小心，吃文旦沒有關係？</a:t>
            </a:r>
          </a:p>
        </p:txBody>
      </p:sp>
      <p:cxnSp>
        <p:nvCxnSpPr>
          <p:cNvPr id="21" name="Divider 21"/>
          <p:cNvCxnSpPr/>
          <p:nvPr/>
        </p:nvCxnSpPr>
        <p:spPr>
          <a:xfrm>
            <a:off x="1092128" y="3556000"/>
            <a:ext cx="2912805" cy="0"/>
          </a:xfrm>
          <a:prstGeom prst="line">
            <a:avLst/>
          </a:prstGeom>
          <a:ln w="9525">
            <a:solidFill>
              <a:srgbClr val="E1D6BE"/>
            </a:solidFill>
            <a:prstDash val="dash"/>
          </a:ln>
        </p:spPr>
      </p:cxnSp>
      <p:sp>
        <p:nvSpPr>
          <p:cNvPr id="22" name="Q1 答案"/>
          <p:cNvSpPr txBox="1"/>
          <p:nvPr/>
        </p:nvSpPr>
        <p:spPr>
          <a:xfrm>
            <a:off x="1092128" y="3708400"/>
            <a:ext cx="2912805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</p:txBody>
      </p:sp>
      <p:sp>
        <p:nvSpPr>
          <p:cNvPr id="23" name="Q2 題目"/>
          <p:cNvSpPr txBox="1"/>
          <p:nvPr/>
        </p:nvSpPr>
        <p:spPr>
          <a:xfrm>
            <a:off x="4681991" y="2692400"/>
            <a:ext cx="2912858" cy="7112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早上吃藥、晚上吃柚子，錯開時間就沒事？</a:t>
            </a:r>
          </a:p>
        </p:txBody>
      </p:sp>
      <p:cxnSp>
        <p:nvCxnSpPr>
          <p:cNvPr id="24" name="Divider 24"/>
          <p:cNvCxnSpPr/>
          <p:nvPr/>
        </p:nvCxnSpPr>
        <p:spPr>
          <a:xfrm>
            <a:off x="4681991" y="3556000"/>
            <a:ext cx="2912858" cy="0"/>
          </a:xfrm>
          <a:prstGeom prst="line">
            <a:avLst/>
          </a:prstGeom>
          <a:ln w="9525">
            <a:solidFill>
              <a:srgbClr val="E1D6BE"/>
            </a:solidFill>
            <a:prstDash val="dash"/>
          </a:ln>
        </p:spPr>
      </p:cxnSp>
      <p:sp>
        <p:nvSpPr>
          <p:cNvPr id="25" name="Q2 答案"/>
          <p:cNvSpPr txBox="1"/>
          <p:nvPr/>
        </p:nvSpPr>
        <p:spPr>
          <a:xfrm>
            <a:off x="4681991" y="3708400"/>
            <a:ext cx="2912858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</p:txBody>
      </p:sp>
      <p:sp>
        <p:nvSpPr>
          <p:cNvPr id="26" name="Q3 題目"/>
          <p:cNvSpPr txBox="1"/>
          <p:nvPr/>
        </p:nvSpPr>
        <p:spPr>
          <a:xfrm>
            <a:off x="8271906" y="2692400"/>
            <a:ext cx="2912805" cy="7112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zh-TW" alt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所有降血壓藥、降血脂藥都不能配柚子？</a:t>
            </a:r>
          </a:p>
        </p:txBody>
      </p:sp>
      <p:cxnSp>
        <p:nvCxnSpPr>
          <p:cNvPr id="27" name="Divider 27"/>
          <p:cNvCxnSpPr/>
          <p:nvPr/>
        </p:nvCxnSpPr>
        <p:spPr>
          <a:xfrm>
            <a:off x="8271906" y="3556000"/>
            <a:ext cx="2912805" cy="0"/>
          </a:xfrm>
          <a:prstGeom prst="line">
            <a:avLst/>
          </a:prstGeom>
          <a:ln w="9525">
            <a:solidFill>
              <a:srgbClr val="E1D6BE"/>
            </a:solidFill>
            <a:prstDash val="dash"/>
          </a:ln>
        </p:spPr>
      </p:cxnSp>
      <p:sp>
        <p:nvSpPr>
          <p:cNvPr id="28" name="Q3 答案"/>
          <p:cNvSpPr txBox="1"/>
          <p:nvPr/>
        </p:nvSpPr>
        <p:spPr>
          <a:xfrm>
            <a:off x="8271906" y="3708400"/>
            <a:ext cx="2912805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柚子、葡萄柚與藥物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1994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  <p:bldP spid="22" grpId="0"/>
      <p:bldP spid="25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有任何用藥或飲食的疑問，歡迎提問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用藥安全教案｜第六單元：柚子、葡萄柚與藥物交互作用">
  <a:themeElements>
    <a:clrScheme name="用藥安全教案｜第六單元：柚子、葡萄柚與藥物交互作用">
      <a:dk1>
        <a:srgbClr val="17385A"/>
      </a:dk1>
      <a:lt1>
        <a:srgbClr val="F7F5EF"/>
      </a:lt1>
      <a:dk2>
        <a:srgbClr val="4F677F"/>
      </a:dk2>
      <a:lt2>
        <a:srgbClr val="E1E2E0"/>
      </a:lt2>
      <a:accent1>
        <a:srgbClr val="1F6F6F"/>
      </a:accent1>
      <a:accent2>
        <a:srgbClr val="E3B25A"/>
      </a:accent2>
      <a:accent3>
        <a:srgbClr val="B7802A"/>
      </a:accent3>
      <a:accent4>
        <a:srgbClr val="9FD6D0"/>
      </a:accent4>
      <a:accent5>
        <a:srgbClr val="9A3B2E"/>
      </a:accent5>
      <a:accent6>
        <a:srgbClr val="8A5A12"/>
      </a:accent6>
      <a:hlink>
        <a:srgbClr val="0563C1"/>
      </a:hlink>
      <a:folHlink>
        <a:srgbClr val="954F72"/>
      </a:folHlink>
    </a:clrScheme>
    <a:fontScheme name="用藥安全教案｜第六單元：柚子、葡萄柚與藥物交互作用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rapefruit Comic">
  <a:themeElements>
    <a:clrScheme name="Grapefruit Comic">
      <a:dk1>
        <a:srgbClr val="1E1E1E"/>
      </a:dk1>
      <a:lt1>
        <a:srgbClr val="FFFFFF"/>
      </a:lt1>
      <a:dk2>
        <a:srgbClr val="16244C"/>
      </a:dk2>
      <a:lt2>
        <a:srgbClr val="EEF3F8"/>
      </a:lt2>
      <a:accent1>
        <a:srgbClr val="F4845F"/>
      </a:accent1>
      <a:accent2>
        <a:srgbClr val="1F8A8A"/>
      </a:accent2>
      <a:accent3>
        <a:srgbClr val="F2B134"/>
      </a:accent3>
      <a:accent4>
        <a:srgbClr val="6BBF59"/>
      </a:accent4>
      <a:accent5>
        <a:srgbClr val="8E5BA8"/>
      </a:accent5>
      <a:accent6>
        <a:srgbClr val="C0392B"/>
      </a:accent6>
      <a:hlink>
        <a:srgbClr val="1F8A8A"/>
      </a:hlink>
      <a:folHlink>
        <a:srgbClr val="8E5BA8"/>
      </a:folHlink>
    </a:clrScheme>
    <a:fontScheme name="Grapefruit Comic">
      <a:majorFont>
        <a:latin typeface="Microsoft Jheng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804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67E0847-EEDE-4E2E-91E3-0853A7741777}">
  <we:reference id="wa200010001" version="1.0.0.1" store="zh-TW" storeType="OMEX"/>
  <we:alternateReferences>
    <we:reference id="wa200010001" version="1.0.0.1" store="wa200010001" storeType="OMEX"/>
  </we:alternateReferences>
  <we:properties>
    <we:property name="claude.fileId" value="&quot;275a5509-f0c8-4d23-8153-887d7c9bbc05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1807</Words>
  <Application>Microsoft Office PowerPoint</Application>
  <PresentationFormat>寬螢幕</PresentationFormat>
  <Paragraphs>360</Paragraphs>
  <Slides>27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33" baseType="lpstr">
      <vt:lpstr>Noto Sans TC</vt:lpstr>
      <vt:lpstr>Microsoft JhengHei</vt:lpstr>
      <vt:lpstr>Arial</vt:lpstr>
      <vt:lpstr>Calibri</vt:lpstr>
      <vt:lpstr>用藥安全教案｜第六單元：柚子、葡萄柚與藥物交互作用</vt:lpstr>
      <vt:lpstr>Grapefruit Comic</vt:lpstr>
      <vt:lpstr>柚子、葡萄柚與藥物</vt:lpstr>
      <vt:lpstr>快問快答：對？還是不對？</vt:lpstr>
      <vt:lpstr>上完這個單元，我們能夠……</vt:lpstr>
      <vt:lpstr>為什麼柚子會影響藥物</vt:lpstr>
      <vt:lpstr>一杯葡萄柚汁的 意外發現</vt:lpstr>
      <vt:lpstr>第一話｜一個關於酒精的實驗</vt:lpstr>
      <vt:lpstr>第二話｜冰箱裡的秘密武器</vt:lpstr>
      <vt:lpstr>第三話｜數據怪怪的？！</vt:lpstr>
      <vt:lpstr>第四話｜科學家親自上陣</vt:lpstr>
      <vt:lpstr>第五話｜腸道裡的守門員</vt:lpstr>
      <vt:lpstr>第六話｜誰是真正的元凶？</vt:lpstr>
      <vt:lpstr>藥師小叮嚀</vt:lpstr>
      <vt:lpstr>呋喃香豆素讓藥物「排不掉」</vt:lpstr>
      <vt:lpstr>不只葡萄柚，柚類都要注意</vt:lpstr>
      <vt:lpstr>哪些藥物會受影響</vt:lpstr>
      <vt:lpstr>降血壓藥：主要是「鈣離子阻斷劑」</vt:lpstr>
      <vt:lpstr>降血脂藥：同一類，影響差很多</vt:lpstr>
      <vt:lpstr>心臟與血液相關的藥</vt:lpstr>
      <vt:lpstr>安眠、止痛與其他特殊用藥</vt:lpstr>
      <vt:lpstr>也有藥物會因此「變弱」</vt:lpstr>
      <vt:lpstr>生活中怎麼吃</vt:lpstr>
      <vt:lpstr>可以吃嗎？看你吃的是什麼藥</vt:lpstr>
      <vt:lpstr>吃了柚子後，如果出現這些症狀要留意</vt:lpstr>
      <vt:lpstr>拿出藥袋，自己查查看</vt:lpstr>
      <vt:lpstr>吃柚子的五個原則</vt:lpstr>
      <vt:lpstr>答案揭曉：三題都「不對」</vt:lpstr>
      <vt:lpstr>謝謝聆聽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用藥安全教案｜第六單元：柚子、葡萄柚與藥物交互作用</dc:title>
  <dc:subject/>
  <dc:creator>張博彥</dc:creator>
  <cp:lastModifiedBy>博彥 張</cp:lastModifiedBy>
  <cp:revision>2</cp:revision>
  <dcterms:created xsi:type="dcterms:W3CDTF">2026-10-03T06:59:28Z</dcterms:created>
  <dcterms:modified xsi:type="dcterms:W3CDTF">2026-10-24T08:19:27Z</dcterms:modified>
</cp:coreProperties>
</file>