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92" r:id="rId2"/>
    <p:sldId id="277" r:id="rId3"/>
    <p:sldId id="278" r:id="rId4"/>
    <p:sldId id="259" r:id="rId5"/>
    <p:sldId id="307" r:id="rId6"/>
    <p:sldId id="280" r:id="rId7"/>
    <p:sldId id="262" r:id="rId8"/>
    <p:sldId id="298" r:id="rId9"/>
    <p:sldId id="282" r:id="rId10"/>
    <p:sldId id="265" r:id="rId11"/>
    <p:sldId id="316" r:id="rId12"/>
    <p:sldId id="322" r:id="rId13"/>
    <p:sldId id="313" r:id="rId14"/>
    <p:sldId id="268" r:id="rId15"/>
    <p:sldId id="285" r:id="rId16"/>
    <p:sldId id="315" r:id="rId17"/>
    <p:sldId id="287" r:id="rId18"/>
    <p:sldId id="288" r:id="rId19"/>
    <p:sldId id="306" r:id="rId20"/>
    <p:sldId id="290" r:id="rId21"/>
    <p:sldId id="308" r:id="rId22"/>
    <p:sldId id="276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4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2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開場：新冠肺炎已經成為常見的呼吸道傳染病，但對長者與慢性病人仍可能造成重症。本單元與上一單元（流感）搭配，重點放在今年的新世代疫苗，以及新冠口服抗病毒藥——特別是 Paxlovid（倍拉維）與慢性病用藥、保健食品之間的交互作用，這是藥師最能發揮的地方。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請學員舉手投票，先不公布答案。Q2 會連結到第一單元的紅麴。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流程：認識新冠 → 新冠疫苗 → 抗病毒藥物 → Paxlovid 交互作用（本單元重點）→ 綜合整理與解答。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先問學員：這一兩年身邊還有人確診嗎？確診後怎麼處理？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這些族群就是疫苗公費接種與抗病毒藥物的主要對象。重症風險因子的完整清單以疾管署公布的臨床處置指引為準。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建議家中有長者的家庭備好快篩試劑與血氧機。長者症狀可能不典型，精神變差、食慾下降也要留意。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接下來介紹今年的公費新冠疫苗。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公費對象共 10 類，今年新增公共衛生師、托嬰中心非臨時性工作人員，以及 6 個月內嬰兒的實際扶養者；幼兒調整為「從未接種過新冠疫苗、滿 6 個月至未滿 6 歲」者。疾管署也表示，新世代疫苗的抗原劑量只有前一代的五分之一，但抗體反應與預防重症的效果都更好。完整資格以疾管署公告為準。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對 mRNA 疫苗有疑慮的人，可選擇 Novavax 蛋白質次單元疫苗。大多數慢性心血管疾病患者都可以接種 mRNA 疫苗，不需要特別措施；有疑問可先與醫師討論。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新冠抗病毒藥物不是每個確診者都需要，主要是給具重症風險因子的輕症病人。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依疾管署與 WHO 建議，優先使用 Paxlovid 與瑞德西韋；莫納皮拉韋列為「有條件下使用」，用於重度腎功能不全、透析、重度肝功能不全，或既有藥物與 Paxlovid 有嚴重交互作用且無法停藥換藥者。Xocova 用於無法使用 Paxlovid 或瑞德西韋、發病 3 天內的 12 歲以上輕症病人，以及長照等機構群聚事件。實際適用條件以疾管署最新領用方案為準。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劑型說明：標準劑量每次為 nirmatrelvir 兩錠加 ritonavir 一錠；中度腎功能不全者會減為各一錠，藥局會事先分裝好，請依包裝指示服用。部分人停藥後症狀又出現（反彈），多半輕微，若變嚴重請回診。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劑型說明：標準劑量每次為 nirmatrelvir 兩錠加 ritonavir 一錠；中度腎功能不全者會減為各一錠，藥局會事先分裝好，請依包裝指示服用。部分人停藥後症狀又出現（反彈），多半輕微，若變嚴重請回診。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這一段是本單元的重點，也把前面幾個單元的保健食品串起來。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可以呼應第一單元紅麴的內容：紅麴成分（monacolin K）也是經 CYP3A4 代謝，當時提到葡萄柚、部分抗生素會讓它濃度升高；Paxlovid 的抑制作用更強。ritonavir 的抑制作用在停藥後還會持續數天，所以被暫停的藥物通常要等療程結束後幾天才恢復。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此表僅列出社區長者常見的例子，並非完整清單。其他需注意的還包括免疫抑制劑（tacrolimus、cyclosporine）、部分抗癌藥、部分精神科用藥、治療肺高壓的 sildenafil 等。實際處理請查閱疾管署「Paxlovid 藥物交互作用管理建議」或利用藥物交互作用查詢工具，並由醫師藥師個別評估。被暫停的藥物，通常在療程結束後數天才恢復，恢復時間請依醫囑。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抗癲癇藥這類強效酵素誘導劑的影響，在停藥後仍會持續一段時間，所以不是暫停就能解決，通常需改用其他抗病毒藥物。這一張是整個系列的呼應：紅麴（第一單元）又出現了，保健食品不是「只是食品」。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建議提供一張「用藥暫停記錄卡」讓學員寫下暫停的藥名與恢復日期，特別適合獨居或多重用藥的長者。家人也可以協助提醒。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如果第四、五單元連續上課，這張可以當作兩單元的總整理。「左流右新」的左右手臂為宣導口訣，實際接種部位依現場安排。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口訣：打疫苗、快就醫、帶藥袋、吃完藥、問藥師。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再舉手一次，比較課前課後答對比例。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開放 Q&amp;A，並預告下一單元。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566462" cy="467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9" y="2052235"/>
            <a:ext cx="10566431" cy="399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566462" cy="467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9" y="2052235"/>
            <a:ext cx="10566431" cy="3992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.tw/En/File/Get/NyUBoDB4C8FTlsY-zTuMLQ" TargetMode="External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1953347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用藥安全教案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2491756"/>
            <a:ext cx="10883456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769" y="3556000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386080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高風險族群・新世代疫苗・口服抗病毒藥・藥物交互作用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69" y="5999462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講師：[講師姓名] 藥師　｜　社團法人新北市藥師公會　｜　[授課日期]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2675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開場暖身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快問快答：對？還是不對？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20837" y="3101913"/>
            <a:ext cx="285366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新冠疫苗和流感疫苗要分開打，最好隔兩週？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7" y="2004611"/>
            <a:ext cx="3380386" cy="3834214"/>
          </a:xfrm>
          <a:prstGeom prst="roundRect">
            <a:avLst>
              <a:gd name="adj" fmla="val 441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710700" y="2309503"/>
            <a:ext cx="2853718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710700" y="3101913"/>
            <a:ext cx="2853718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吃新冠口服藥期間，降血脂藥和紅麴照常吃？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95722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00615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300615" y="3101913"/>
            <a:ext cx="285366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新冠口服藥吃了三天，症狀好了就可以停？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答案在課程最後揭曉　・　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949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學習目標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33087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上完這個單元</a:t>
            </a: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b="1" dirty="0"/>
              <a:t>我們</a:t>
            </a:r>
            <a:r>
              <a:rPr lang="en-US" sz="3200" b="1" i="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能夠</a:t>
            </a: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……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106149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84042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81247" y="2319606"/>
            <a:ext cx="6309385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知道誰是新冠重症高風險族群，確診後把握就醫時機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5944" y="3011798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189689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1247" y="3225254"/>
            <a:ext cx="548640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說出今年公費新冠疫苗的重點與接種注意事項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5944" y="3917445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095338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1247" y="4130901"/>
            <a:ext cx="3291877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認識新冠抗病毒藥物的用法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5944" y="4823093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5000986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781247" y="5036550"/>
            <a:ext cx="614214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了解 Paxlovid 與慢性病藥物、保健食品的交互作用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67890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5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認識新冠肺炎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對多數人是輕症，對高風險族群仍可能致命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認識新冠｜高風險族群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這些人確診，要特別小心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57400"/>
            <a:ext cx="3397291" cy="1803400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66769" y="2311400"/>
            <a:ext cx="298251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65 歲以上長者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66769" y="2743200"/>
            <a:ext cx="29718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年齡越大，重症與死亡風險越高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97354" y="2057400"/>
            <a:ext cx="3397291" cy="1803400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311400"/>
            <a:ext cx="297571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慢性病人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1478" y="2743200"/>
            <a:ext cx="29718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糖尿病、心血管疾病、</a:t>
            </a:r>
            <a:b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</a:b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慢性肺病、慢性腎病、肝病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78765" y="2057400"/>
            <a:ext cx="3397291" cy="1803400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311400"/>
            <a:ext cx="297571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免疫力較差者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32888" y="2743200"/>
            <a:ext cx="29718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癌症治療中、器官移植、長期使用類固醇或免疫抑制劑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191000"/>
            <a:ext cx="3397291" cy="1803400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4445000"/>
            <a:ext cx="297571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孕婦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70068" y="4876800"/>
            <a:ext cx="29718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懷孕期間感染，重症與早產風險增加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397354" y="4191000"/>
            <a:ext cx="3397291" cy="1803400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4651478" y="4445000"/>
            <a:ext cx="297571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肥胖、吸菸者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651478" y="4876800"/>
            <a:ext cx="29718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肥胖與吸菸都是重症危險因子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978765" y="4191000"/>
            <a:ext cx="3397291" cy="1803400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8232888" y="4445000"/>
            <a:ext cx="297571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失能、失智、長照住民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32888" y="4876800"/>
            <a:ext cx="29718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照護機構容易發生群聚感染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7389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認識新冠｜確診後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高風險者確診，要把握黃金時間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10566462" cy="1320718"/>
          </a:xfrm>
          <a:prstGeom prst="roundRect">
            <a:avLst>
              <a:gd name="adj" fmla="val 1153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68359" y="2280794"/>
            <a:ext cx="1680668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 天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2873684" y="2318934"/>
            <a:ext cx="8394456" cy="7111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口服抗病毒藥需在</a:t>
            </a: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發病 5 </a:t>
            </a:r>
            <a:r>
              <a:rPr lang="zh-TW" alt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日</a:t>
            </a:r>
            <a:r>
              <a:rPr lang="en-US" sz="1800" b="1" dirty="0" err="1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內</a:t>
            </a:r>
            <a:r>
              <a:rPr lang="en-US" sz="180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開始</a:t>
            </a:r>
            <a:r>
              <a:rPr lang="zh-TW" altLang="en-US" sz="18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效果較好</a:t>
            </a:r>
            <a:r>
              <a:rPr lang="en-US" sz="18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（部分藥品為 3 天內）。</a:t>
            </a:r>
            <a:r>
              <a:rPr lang="en-US" sz="1800" dirty="0" err="1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高風險者快篩陽</a:t>
            </a:r>
            <a:r>
              <a:rPr lang="zh-TW" altLang="en-US" sz="18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性時</a:t>
            </a:r>
            <a:r>
              <a:rPr lang="en-US" sz="18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，請盡快就醫評估，不要在家硬撐。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2769" y="3576154"/>
            <a:ext cx="1088345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出現這些危險徵兆，請立即就醫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5944" y="4107638"/>
            <a:ext cx="3431103" cy="539997"/>
          </a:xfrm>
          <a:prstGeom prst="roundRect">
            <a:avLst>
              <a:gd name="adj" fmla="val 182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49096" tIns="98296" rIns="56838" bIns="72896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呼吸困難、喘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380397" y="4107638"/>
            <a:ext cx="3431155" cy="539997"/>
          </a:xfrm>
          <a:prstGeom prst="roundRect">
            <a:avLst>
              <a:gd name="adj" fmla="val 182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49096" tIns="98296" rIns="56837" bIns="72896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持續胸痛、胸悶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944902" y="4107638"/>
            <a:ext cx="3431103" cy="539997"/>
          </a:xfrm>
          <a:prstGeom prst="roundRect">
            <a:avLst>
              <a:gd name="adj" fmla="val 182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49096" tIns="98296" rIns="56838" bIns="72896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意識不清、叫不醒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15944" y="4780983"/>
            <a:ext cx="3431103" cy="539997"/>
          </a:xfrm>
          <a:prstGeom prst="roundRect">
            <a:avLst>
              <a:gd name="adj" fmla="val 182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49096" tIns="98296" rIns="56838" bIns="72896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嘴唇、指甲發紫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380397" y="4780983"/>
            <a:ext cx="3431155" cy="539997"/>
          </a:xfrm>
          <a:prstGeom prst="roundRect">
            <a:avLst>
              <a:gd name="adj" fmla="val 182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49096" tIns="98296" rIns="56837" bIns="72896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無法進食喝水、尿量減少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944902" y="4780983"/>
            <a:ext cx="3431103" cy="539997"/>
          </a:xfrm>
          <a:prstGeom prst="roundRect">
            <a:avLst>
              <a:gd name="adj" fmla="val 1822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49096" tIns="98296" rIns="56838" bIns="72896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持續高燒不退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4657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新冠疫苗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今年升級新世代疫苗，和流感疫苗可以同時打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新冠疫苗｜今年重點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年秋冬公費新冠疫苗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6600"/>
            <a:ext cx="5178342" cy="1905000"/>
          </a:xfrm>
          <a:prstGeom prst="roundRect">
            <a:avLst>
              <a:gd name="adj" fmla="val 751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2128" y="2280794"/>
            <a:ext cx="4758214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開打時間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2128" y="2631334"/>
            <a:ext cx="4758214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 月 1 日起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092128" y="3124200"/>
            <a:ext cx="4758214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65 歲以上長者、慢性病人等；</a:t>
            </a:r>
            <a:b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</a:b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50–64 歲無慢性病者 11 月 2 日起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197466" y="2006600"/>
            <a:ext cx="5178590" cy="1905000"/>
          </a:xfrm>
          <a:prstGeom prst="roundRect">
            <a:avLst>
              <a:gd name="adj" fmla="val 737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6476948" y="2284093"/>
            <a:ext cx="4758214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疫苗株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76948" y="2634633"/>
            <a:ext cx="4758214" cy="472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XFG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476948" y="3124200"/>
            <a:ext cx="4758214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參考 WHO 與各國建議，針對目前主流病毒株更新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5944" y="4114800"/>
            <a:ext cx="3397291" cy="1219200"/>
          </a:xfrm>
          <a:prstGeom prst="roundRect">
            <a:avLst>
              <a:gd name="adj" fmla="val 108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44657" y="4292600"/>
            <a:ext cx="30280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新世代 mRNA 疫苗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4657" y="4622800"/>
            <a:ext cx="302806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12 歲以上適用，發燒與局部反應約減少一半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397354" y="4114800"/>
            <a:ext cx="3397291" cy="1219200"/>
          </a:xfrm>
          <a:prstGeom prst="roundRect">
            <a:avLst>
              <a:gd name="adj" fmla="val 108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4626068" y="4292600"/>
            <a:ext cx="30280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兩種製程可選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6068" y="4622800"/>
            <a:ext cx="302806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Moderna 滿 6 個月可打；Novavax 限 12 歲以上，10/19 起提供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978765" y="4114800"/>
            <a:ext cx="3397291" cy="1219200"/>
          </a:xfrm>
          <a:prstGeom prst="roundRect">
            <a:avLst>
              <a:gd name="adj" fmla="val 1080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8207478" y="4292600"/>
            <a:ext cx="302806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左流右新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07478" y="4622800"/>
            <a:ext cx="302806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與流感疫苗同一天接種，分打左右手臂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資料來源：衛生福利部疾病管制署，2026 年 10 月 13 日新聞稿　・　新冠肺炎、疫苗與治療藥物</a:t>
            </a:r>
            <a:endParaRPr lang="en-US" sz="1200" dirty="0"/>
          </a:p>
        </p:txBody>
      </p:sp>
      <p:sp>
        <p:nvSpPr>
          <p:cNvPr id="40" name="Second dose note"/>
          <p:cNvSpPr/>
          <p:nvPr/>
        </p:nvSpPr>
        <p:spPr>
          <a:xfrm>
            <a:off x="812800" y="5537200"/>
            <a:ext cx="10566400" cy="482600"/>
          </a:xfrm>
          <a:prstGeom prst="roundRect">
            <a:avLst>
              <a:gd name="adj" fmla="val 18000"/>
            </a:avLst>
          </a:prstGeom>
          <a:solidFill>
            <a:srgbClr val="F6E6C4"/>
          </a:solidFill>
          <a:ln>
            <a:noFill/>
          </a:ln>
        </p:spPr>
        <p:txBody>
          <a:bodyPr wrap="square" lIns="228600" tIns="0" rIns="228600" bIns="0" anchor="ctr">
            <a:noAutofit/>
          </a:bodyPr>
          <a:lstStyle/>
          <a:p>
            <a:pPr marL="0" indent="0" algn="l">
              <a:buNone/>
            </a:pPr>
            <a:r>
              <a:rPr lang="zh-TW" alt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可打第 2 劑：</a:t>
            </a:r>
            <a:r>
              <a:rPr lang="zh-TW" alt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65 歲以上長者、55 歲以上原住民、免疫低下者，間隔 6 個月以上可再接種 1 劑</a:t>
            </a:r>
          </a:p>
        </p:txBody>
      </p:sp>
    </p:spTree>
    <p:extLst>
      <p:ext uri="{BB962C8B-B14F-4D97-AF65-F5344CB8AC3E}">
        <p14:creationId xmlns:p14="http://schemas.microsoft.com/office/powerpoint/2010/main" val="2736795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新冠疫苗｜接種前後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接種前後，要注意什麼？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53791"/>
            <a:ext cx="5200702" cy="957747"/>
          </a:xfrm>
          <a:prstGeom prst="roundRect">
            <a:avLst>
              <a:gd name="adj" fmla="val 129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131684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常見反應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44657" y="2466913"/>
            <a:ext cx="496881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注射部位痠痛、疲倦、頭痛、輕微發燒，通常 1–3 天內緩解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5354" y="1953791"/>
            <a:ext cx="5200702" cy="957747"/>
          </a:xfrm>
          <a:prstGeom prst="roundRect">
            <a:avLst>
              <a:gd name="adj" fmla="val 129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04068" y="2131684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吃抗凝血藥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4068" y="2466913"/>
            <a:ext cx="496881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可以打、不要停藥；打完加壓久一點，不要揉（同第四單元）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070244"/>
            <a:ext cx="5200702" cy="957747"/>
          </a:xfrm>
          <a:prstGeom prst="roundRect">
            <a:avLst>
              <a:gd name="adj" fmla="val 129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248137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不宜接種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44657" y="3583372"/>
            <a:ext cx="496881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對疫苗成分或前一劑曾發生嚴重過敏者；發燒生病中請延後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5354" y="3070244"/>
            <a:ext cx="5200702" cy="957747"/>
          </a:xfrm>
          <a:prstGeom prst="roundRect">
            <a:avLst>
              <a:gd name="adj" fmla="val 129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04068" y="3248137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接種後觀察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04068" y="3583372"/>
            <a:ext cx="488557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在接種地點休息觀察至少 30 分鐘再離開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4259759"/>
            <a:ext cx="10566462" cy="977859"/>
          </a:xfrm>
          <a:prstGeom prst="roundRect">
            <a:avLst>
              <a:gd name="adj" fmla="val 12988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罕見但要知道：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mRNA 疫苗接種後數天內，若出現胸痛、心悸、喘，請盡快就醫（心肌炎、心包膜炎，多見於年輕男性）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7016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新冠抗病毒藥物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給高風險輕症病人，降低重症與住院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抗病毒藥物｜認識藥品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國內公費新冠抗病毒藥物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276149"/>
              </p:ext>
            </p:extLst>
          </p:nvPr>
        </p:nvGraphicFramePr>
        <p:xfrm>
          <a:off x="822665" y="2011331"/>
          <a:ext cx="10556462" cy="3196590"/>
        </p:xfrm>
        <a:graphic>
          <a:graphicData uri="http://schemas.openxmlformats.org/drawingml/2006/table">
            <a:tbl>
              <a:tblPr/>
              <a:tblGrid>
                <a:gridCol w="2533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9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37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729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用法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適用與注意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84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Paxlovid 倍拉維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nirmatrelvir ＋ ritonavir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口服，一天 2 次，共 5 天；發病 5 天內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優先建議；12 歲以上且 40 公斤以上；交互作用多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84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瑞德西韋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remdesivir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靜脈注射；門診輕症多為 3 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優先建議；需到醫院注射，交互作用較少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84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Xocova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ensitrelvir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口服，一天 1 次，共 5 天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第 1 天 3 錠；發病 3 天內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無法使用前兩者時；孕婦不可用；交互作用不少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844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莫納皮拉韋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molnupiravir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口服，一天 2 次，共 5 天；發病 5 天內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有條件使用，效果有限；18 歲以上，孕婦不可用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資料來源：衛生福利部疾病管制署公費 COVID-19 口服抗病毒藥物領用方案（2026 年 9 月 13 日第 15 次修訂）　・　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0624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抗病毒藥物｜用藥重點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領到 Paxlovid，要知道的五件事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006600"/>
            <a:ext cx="5207000" cy="2578100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182502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一排是一天的量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41400" y="2501900"/>
            <a:ext cx="48895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一排 6 粒：早上 3 粒、晚上 3 粒；每次粉紅色 2 粒＋白色 1 粒一起吞。腎功能不佳時醫師會調整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2006600"/>
            <a:ext cx="5207000" cy="736600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00800" y="2095500"/>
            <a:ext cx="4889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一定要吃完 5 天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0800" y="2400300"/>
            <a:ext cx="488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症狀好了也不能停，避免病毒沒清乾淨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72200" y="2927350"/>
            <a:ext cx="5207000" cy="736600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6400800" y="3016250"/>
            <a:ext cx="4889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忘記吃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00800" y="3321050"/>
            <a:ext cx="488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 小時內就補吃；超過就跳過，不要一次吃兩份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2200" y="3848100"/>
            <a:ext cx="5207000" cy="736600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00800" y="3937000"/>
            <a:ext cx="4889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常見副作用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00800" y="4241800"/>
            <a:ext cx="4889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嘴巴苦味或金屬味、腹瀉；通常停藥後就會消失</a:t>
            </a:r>
            <a:endParaRPr lang="en-US" sz="1400" dirty="0"/>
          </a:p>
        </p:txBody>
      </p:sp>
      <p:sp>
        <p:nvSpPr>
          <p:cNvPr id="60" name="Blister card"/>
          <p:cNvSpPr/>
          <p:nvPr/>
        </p:nvSpPr>
        <p:spPr>
          <a:xfrm>
            <a:off x="1041400" y="3162300"/>
            <a:ext cx="4749800" cy="13081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B9C0C8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1" name="早上 half"/>
          <p:cNvSpPr/>
          <p:nvPr/>
        </p:nvSpPr>
        <p:spPr>
          <a:xfrm>
            <a:off x="1117600" y="3238500"/>
            <a:ext cx="2298700" cy="1155700"/>
          </a:xfrm>
          <a:prstGeom prst="rect">
            <a:avLst/>
          </a:prstGeom>
          <a:solidFill>
            <a:srgbClr val="FBEFC9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2" name="早上 label"/>
          <p:cNvSpPr/>
          <p:nvPr/>
        </p:nvSpPr>
        <p:spPr>
          <a:xfrm>
            <a:off x="1676400" y="3378200"/>
            <a:ext cx="7112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/>
            <a:r>
              <a:rPr lang="en-US" sz="1600" b="1" dirty="0">
                <a:solidFill>
                  <a:srgbClr val="4A3A1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早上</a:t>
            </a:r>
          </a:p>
        </p:txBody>
      </p:sp>
      <p:sp>
        <p:nvSpPr>
          <p:cNvPr id="63" name="早上 count"/>
          <p:cNvSpPr/>
          <p:nvPr/>
        </p:nvSpPr>
        <p:spPr>
          <a:xfrm>
            <a:off x="1295400" y="3835400"/>
            <a:ext cx="1066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/>
            <a:r>
              <a:rPr lang="en-US" sz="1400" dirty="0">
                <a:solidFill>
                  <a:srgbClr val="4A3A1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一次 3 粒</a:t>
            </a:r>
          </a:p>
        </p:txBody>
      </p:sp>
      <p:sp>
        <p:nvSpPr>
          <p:cNvPr id="64" name="早上 cavity"/>
          <p:cNvSpPr/>
          <p:nvPr/>
        </p:nvSpPr>
        <p:spPr>
          <a:xfrm>
            <a:off x="2438400" y="3327400"/>
            <a:ext cx="863600" cy="3048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  <a:ln w="12700">
            <a:solidFill>
              <a:srgbClr val="A9B2BC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5" name="早上 white capsule tablet"/>
          <p:cNvSpPr/>
          <p:nvPr/>
        </p:nvSpPr>
        <p:spPr>
          <a:xfrm>
            <a:off x="2540000" y="3378200"/>
            <a:ext cx="660400" cy="203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8E98A3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6" name="早上 shine"/>
          <p:cNvSpPr/>
          <p:nvPr/>
        </p:nvSpPr>
        <p:spPr>
          <a:xfrm>
            <a:off x="2616200" y="3416300"/>
            <a:ext cx="228600" cy="50800"/>
          </a:xfrm>
          <a:prstGeom prst="roundRect">
            <a:avLst>
              <a:gd name="adj" fmla="val 50000"/>
            </a:avLst>
          </a:prstGeom>
          <a:solidFill>
            <a:srgbClr val="EEF1F4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7" name="早上 cavity"/>
          <p:cNvSpPr/>
          <p:nvPr/>
        </p:nvSpPr>
        <p:spPr>
          <a:xfrm>
            <a:off x="2438400" y="3683000"/>
            <a:ext cx="863600" cy="3048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  <a:ln w="12700">
            <a:solidFill>
              <a:srgbClr val="A9B2BC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8" name="早上 pink oval tablet"/>
          <p:cNvSpPr/>
          <p:nvPr/>
        </p:nvSpPr>
        <p:spPr>
          <a:xfrm>
            <a:off x="2540000" y="3721100"/>
            <a:ext cx="660400" cy="228600"/>
          </a:xfrm>
          <a:prstGeom prst="ellipse">
            <a:avLst/>
          </a:prstGeom>
          <a:solidFill>
            <a:srgbClr val="EE9FB5"/>
          </a:solidFill>
          <a:ln w="15875">
            <a:solidFill>
              <a:srgbClr val="B8607A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69" name="早上 shine"/>
          <p:cNvSpPr/>
          <p:nvPr/>
        </p:nvSpPr>
        <p:spPr>
          <a:xfrm>
            <a:off x="2628900" y="3759200"/>
            <a:ext cx="203200" cy="63500"/>
          </a:xfrm>
          <a:prstGeom prst="ellipse">
            <a:avLst/>
          </a:prstGeom>
          <a:solidFill>
            <a:srgbClr val="F8D3DD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70" name="早上 cavity"/>
          <p:cNvSpPr/>
          <p:nvPr/>
        </p:nvSpPr>
        <p:spPr>
          <a:xfrm>
            <a:off x="2438400" y="4038600"/>
            <a:ext cx="863600" cy="3048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  <a:ln w="12700">
            <a:solidFill>
              <a:srgbClr val="A9B2BC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71" name="早上 pink oval tablet"/>
          <p:cNvSpPr/>
          <p:nvPr/>
        </p:nvSpPr>
        <p:spPr>
          <a:xfrm>
            <a:off x="2540000" y="4076700"/>
            <a:ext cx="660400" cy="228600"/>
          </a:xfrm>
          <a:prstGeom prst="ellipse">
            <a:avLst/>
          </a:prstGeom>
          <a:solidFill>
            <a:srgbClr val="EE9FB5"/>
          </a:solidFill>
          <a:ln w="15875">
            <a:solidFill>
              <a:srgbClr val="B8607A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72" name="早上 shine"/>
          <p:cNvSpPr/>
          <p:nvPr/>
        </p:nvSpPr>
        <p:spPr>
          <a:xfrm>
            <a:off x="2628900" y="4114800"/>
            <a:ext cx="203200" cy="63500"/>
          </a:xfrm>
          <a:prstGeom prst="ellipse">
            <a:avLst/>
          </a:prstGeom>
          <a:solidFill>
            <a:srgbClr val="F8D3DD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73" name="晚上 half"/>
          <p:cNvSpPr/>
          <p:nvPr/>
        </p:nvSpPr>
        <p:spPr>
          <a:xfrm>
            <a:off x="3416300" y="3238500"/>
            <a:ext cx="2298700" cy="1155700"/>
          </a:xfrm>
          <a:prstGeom prst="rect">
            <a:avLst/>
          </a:prstGeom>
          <a:solidFill>
            <a:srgbClr val="D9E6F2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74" name="晚上 label"/>
          <p:cNvSpPr/>
          <p:nvPr/>
        </p:nvSpPr>
        <p:spPr>
          <a:xfrm>
            <a:off x="3975100" y="3378200"/>
            <a:ext cx="7112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/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晚上</a:t>
            </a:r>
          </a:p>
        </p:txBody>
      </p:sp>
      <p:sp>
        <p:nvSpPr>
          <p:cNvPr id="75" name="晚上 count"/>
          <p:cNvSpPr/>
          <p:nvPr/>
        </p:nvSpPr>
        <p:spPr>
          <a:xfrm>
            <a:off x="3594100" y="3835400"/>
            <a:ext cx="1066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/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一次 3 粒</a:t>
            </a:r>
          </a:p>
        </p:txBody>
      </p:sp>
      <p:sp>
        <p:nvSpPr>
          <p:cNvPr id="76" name="晚上 cavity"/>
          <p:cNvSpPr/>
          <p:nvPr/>
        </p:nvSpPr>
        <p:spPr>
          <a:xfrm>
            <a:off x="4737100" y="3327400"/>
            <a:ext cx="863600" cy="3048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  <a:ln w="12700">
            <a:solidFill>
              <a:srgbClr val="A9B2BC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79" name="晚上 cavity"/>
          <p:cNvSpPr/>
          <p:nvPr/>
        </p:nvSpPr>
        <p:spPr>
          <a:xfrm>
            <a:off x="4737100" y="3683000"/>
            <a:ext cx="863600" cy="3048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  <a:ln w="12700">
            <a:solidFill>
              <a:srgbClr val="A9B2BC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80" name="晚上 pink oval tablet"/>
          <p:cNvSpPr/>
          <p:nvPr/>
        </p:nvSpPr>
        <p:spPr>
          <a:xfrm>
            <a:off x="4838700" y="3721100"/>
            <a:ext cx="660400" cy="228600"/>
          </a:xfrm>
          <a:prstGeom prst="ellipse">
            <a:avLst/>
          </a:prstGeom>
          <a:solidFill>
            <a:srgbClr val="EE9FB5"/>
          </a:solidFill>
          <a:ln w="15875">
            <a:solidFill>
              <a:srgbClr val="B8607A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81" name="晚上 shine"/>
          <p:cNvSpPr/>
          <p:nvPr/>
        </p:nvSpPr>
        <p:spPr>
          <a:xfrm>
            <a:off x="4927600" y="3759200"/>
            <a:ext cx="203200" cy="63500"/>
          </a:xfrm>
          <a:prstGeom prst="ellipse">
            <a:avLst/>
          </a:prstGeom>
          <a:solidFill>
            <a:srgbClr val="F8D3DD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82" name="晚上 cavity"/>
          <p:cNvSpPr/>
          <p:nvPr/>
        </p:nvSpPr>
        <p:spPr>
          <a:xfrm>
            <a:off x="4737100" y="4038600"/>
            <a:ext cx="863600" cy="304800"/>
          </a:xfrm>
          <a:prstGeom prst="roundRect">
            <a:avLst>
              <a:gd name="adj" fmla="val 50000"/>
            </a:avLst>
          </a:prstGeom>
          <a:solidFill>
            <a:srgbClr val="F4F6F8"/>
          </a:solidFill>
          <a:ln w="12700">
            <a:solidFill>
              <a:srgbClr val="A9B2BC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83" name="晚上 pink oval tablet"/>
          <p:cNvSpPr/>
          <p:nvPr/>
        </p:nvSpPr>
        <p:spPr>
          <a:xfrm>
            <a:off x="4838700" y="4076700"/>
            <a:ext cx="660400" cy="228600"/>
          </a:xfrm>
          <a:prstGeom prst="ellipse">
            <a:avLst/>
          </a:prstGeom>
          <a:solidFill>
            <a:srgbClr val="EE9FB5"/>
          </a:solidFill>
          <a:ln w="15875">
            <a:solidFill>
              <a:srgbClr val="B8607A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84" name="晚上 shine"/>
          <p:cNvSpPr/>
          <p:nvPr/>
        </p:nvSpPr>
        <p:spPr>
          <a:xfrm>
            <a:off x="4927600" y="4114800"/>
            <a:ext cx="203200" cy="63500"/>
          </a:xfrm>
          <a:prstGeom prst="ellipse">
            <a:avLst/>
          </a:prstGeom>
          <a:solidFill>
            <a:srgbClr val="F8D3DD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85" name="Perforation"/>
          <p:cNvSpPr/>
          <p:nvPr/>
        </p:nvSpPr>
        <p:spPr>
          <a:xfrm>
            <a:off x="3416300" y="3238500"/>
            <a:ext cx="0" cy="1155700"/>
          </a:xfrm>
          <a:prstGeom prst="line">
            <a:avLst/>
          </a:prstGeom>
          <a:noFill/>
          <a:ln w="12700">
            <a:solidFill>
              <a:srgbClr val="9AA3AD"/>
            </a:solidFill>
            <a:prstDash val="dash"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90" name="晚上 white capsule tablet"/>
          <p:cNvSpPr/>
          <p:nvPr/>
        </p:nvSpPr>
        <p:spPr>
          <a:xfrm>
            <a:off x="4838700" y="3378200"/>
            <a:ext cx="660400" cy="203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8E98A3"/>
            </a:solidFill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91" name="晚上 shine"/>
          <p:cNvSpPr/>
          <p:nvPr/>
        </p:nvSpPr>
        <p:spPr>
          <a:xfrm>
            <a:off x="4914900" y="3416300"/>
            <a:ext cx="228600" cy="50800"/>
          </a:xfrm>
          <a:prstGeom prst="roundRect">
            <a:avLst>
              <a:gd name="adj" fmla="val 50000"/>
            </a:avLst>
          </a:prstGeom>
          <a:solidFill>
            <a:srgbClr val="EEF1F4"/>
          </a:solidFill>
          <a:ln>
            <a:noFill/>
          </a:ln>
        </p:spPr>
        <p:txBody>
          <a:bodyPr wrap="none" lIns="0" tIns="0" rIns="0" bIns="0" anchor="ctr"/>
          <a:lstStyle/>
          <a:p>
            <a:endParaRPr lang="zh-TW"/>
          </a:p>
        </p:txBody>
      </p:sp>
      <p:sp>
        <p:nvSpPr>
          <p:cNvPr id="16" name="Text 14"/>
          <p:cNvSpPr/>
          <p:nvPr/>
        </p:nvSpPr>
        <p:spPr>
          <a:xfrm>
            <a:off x="812769" y="4749800"/>
            <a:ext cx="10566462" cy="641288"/>
          </a:xfrm>
          <a:prstGeom prst="roundRect">
            <a:avLst>
              <a:gd name="adj" fmla="val 19804"/>
            </a:avLst>
          </a:prstGeom>
          <a:solidFill>
            <a:srgbClr val="17385A"/>
          </a:solidFill>
          <a:ln/>
        </p:spPr>
        <p:txBody>
          <a:bodyPr wrap="square" lIns="242162" tIns="140603" rIns="0" bIns="115141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最重要：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開藥前，把正在吃的</a:t>
            </a: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所有藥與保健食品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告訴醫師藥師——下一段說明原因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  <p:sp>
        <p:nvSpPr>
          <p:cNvPr id="41" name="Self-pay note"/>
          <p:cNvSpPr/>
          <p:nvPr/>
        </p:nvSpPr>
        <p:spPr>
          <a:xfrm>
            <a:off x="812800" y="5562600"/>
            <a:ext cx="10566400" cy="457200"/>
          </a:xfrm>
          <a:prstGeom prst="roundRect">
            <a:avLst>
              <a:gd name="adj" fmla="val 18000"/>
            </a:avLst>
          </a:prstGeom>
          <a:solidFill>
            <a:srgbClr val="F6E6C4"/>
          </a:solidFill>
          <a:ln>
            <a:noFill/>
          </a:ln>
        </p:spPr>
        <p:txBody>
          <a:bodyPr wrap="square" lIns="279400" tIns="0" rIns="279400" bIns="0" anchor="ctr">
            <a:noAutofit/>
          </a:bodyPr>
          <a:lstStyle/>
          <a:p>
            <a:pPr marL="0" indent="0" algn="l">
              <a:buNone/>
            </a:pPr>
            <a:r>
              <a:rPr lang="zh-TW" altLang="en-US" sz="15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/>
              </a:rPr>
              <a:t>不符公費條件：</a:t>
            </a:r>
            <a:r>
              <a:rPr lang="zh-TW" alt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  <a:hlinkClick r:id="rId3"/>
              </a:rPr>
              <a:t>Paxlovid 也可自費，疾管署有公布提供自費藥品的醫療院所名單</a:t>
            </a:r>
            <a:endParaRPr lang="zh-TW" altLang="en-US" sz="1500" dirty="0">
              <a:solidFill>
                <a:srgbClr val="3A4A5C"/>
              </a:solidFill>
              <a:latin typeface="Noto Sans TC" pitchFamily="34" charset="0"/>
              <a:ea typeface="Noto Sans TC" pitchFamily="34" charset="-122"/>
              <a:cs typeface="Noto Sans TC" pitchFamily="34" charset="-120"/>
            </a:endParaRPr>
          </a:p>
        </p:txBody>
      </p:sp>
      <p:pic>
        <p:nvPicPr>
          <p:cNvPr id="18" name="Graphic 77" descr="太陽：早上服用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4600" y="3352800"/>
            <a:ext cx="279400" cy="279400"/>
          </a:xfrm>
          <a:prstGeom prst="rect">
            <a:avLst/>
          </a:prstGeom>
        </p:spPr>
      </p:pic>
      <p:pic>
        <p:nvPicPr>
          <p:cNvPr id="19" name="Graphic 78" descr="月亮：晚上服用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1400" y="33528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671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居家照護｜症狀緩解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症狀不舒服，這樣緩解較安全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200702" cy="1211799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182502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發燒、頭痛、喉嚨痛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44657" y="2505056"/>
            <a:ext cx="4885573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首選乙醯胺酚（如普拿疼）；肝不好或常喝酒者先問藥師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5354" y="2004609"/>
            <a:ext cx="5200702" cy="1211799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04068" y="2182502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綜合感冒藥要看成分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4068" y="2505056"/>
            <a:ext cx="488557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多數含乙醯胺酚，和普拿疼一起吃容易過量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375118"/>
            <a:ext cx="5200702" cy="1211799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553011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布洛芬等消炎止痛藥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44657" y="3875565"/>
            <a:ext cx="4885573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腎功能差、胃潰瘍、正在吃抗凝血藥者，先問醫師藥師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5354" y="3375118"/>
            <a:ext cx="5200702" cy="1211799"/>
          </a:xfrm>
          <a:prstGeom prst="roundRect">
            <a:avLst>
              <a:gd name="adj" fmla="val 1021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04068" y="3553011"/>
            <a:ext cx="4885573" cy="28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鼻塞藥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04068" y="3875565"/>
            <a:ext cx="4885573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偽麻黃鹼可能讓血壓升高、排尿困難；高血壓、攝護腺肥大者慎用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4844095"/>
            <a:ext cx="10566462" cy="641288"/>
          </a:xfrm>
          <a:prstGeom prst="roundRect">
            <a:avLst>
              <a:gd name="adj" fmla="val 19804"/>
            </a:avLst>
          </a:prstGeom>
          <a:solidFill>
            <a:srgbClr val="17385A"/>
          </a:solidFill>
          <a:ln/>
        </p:spPr>
        <p:txBody>
          <a:bodyPr wrap="square" lIns="242162" tIns="140603" rIns="0" bIns="115141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要立刻就醫：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呼吸困難、胸痛、意識不清、嘴唇發紫，不要在家硬撐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9501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</a:t>
            </a:r>
            <a:endParaRPr lang="en-US" sz="6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Paxlovid 的交互作用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藥師最關鍵的把關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交互作用｜為什麼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關鍵在 ritonavir：肝臟代謝的「煞車」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9" y="2001434"/>
            <a:ext cx="1088345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ritonavir 會強力抑制肝臟代謝酵素 CYP3A4，讓 nirmatrelvir 在體內停留夠久；但同時也會影響其他藥物。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769" y="2560203"/>
            <a:ext cx="2159000" cy="863435"/>
          </a:xfrm>
          <a:prstGeom prst="roundRect">
            <a:avLst>
              <a:gd name="adj" fmla="val 14709"/>
            </a:avLst>
          </a:prstGeom>
          <a:solidFill>
            <a:srgbClr val="1F6F6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15948" y="2737972"/>
            <a:ext cx="1805221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方向一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15948" y="3032540"/>
            <a:ext cx="180522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CEFE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Paxlovid 影響別的藥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073359" y="2560203"/>
            <a:ext cx="365785" cy="8888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482944" y="2563378"/>
            <a:ext cx="4464112" cy="857085"/>
          </a:xfrm>
          <a:prstGeom prst="roundRect">
            <a:avLst>
              <a:gd name="adj" fmla="val 1444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67057" tIns="141657" rIns="167057" bIns="141657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其他藥代謝變慢，濃度升高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51821" y="2560203"/>
            <a:ext cx="365785" cy="8888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458231" y="2560203"/>
            <a:ext cx="2921000" cy="863435"/>
          </a:xfrm>
          <a:prstGeom prst="roundRect">
            <a:avLst>
              <a:gd name="adj" fmla="val 14709"/>
            </a:avLst>
          </a:prstGeom>
          <a:solidFill>
            <a:srgbClr val="DCEFEC"/>
          </a:solidFill>
          <a:ln/>
        </p:spPr>
        <p:txBody>
          <a:bodyPr wrap="square" lIns="166003" tIns="140603" rIns="166003" bIns="140603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副作用、中毒風險增加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69" y="3601411"/>
            <a:ext cx="2159000" cy="863435"/>
          </a:xfrm>
          <a:prstGeom prst="roundRect">
            <a:avLst>
              <a:gd name="adj" fmla="val 14709"/>
            </a:avLst>
          </a:prstGeom>
          <a:solidFill>
            <a:srgbClr val="B7802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1015948" y="3779180"/>
            <a:ext cx="1805221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BF6E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方向二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15948" y="4073742"/>
            <a:ext cx="180522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FBF6E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別的藥影響 Paxlovid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73359" y="3601411"/>
            <a:ext cx="365785" cy="8888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3482944" y="3604586"/>
            <a:ext cx="4464112" cy="857085"/>
          </a:xfrm>
          <a:prstGeom prst="roundRect">
            <a:avLst>
              <a:gd name="adj" fmla="val 1444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 wrap="square" lIns="167057" tIns="141657" rIns="167057" bIns="141657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代謝被加速，Paxlovid 濃度下降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051821" y="3601411"/>
            <a:ext cx="365785" cy="8888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458231" y="3601411"/>
            <a:ext cx="2921000" cy="863435"/>
          </a:xfrm>
          <a:prstGeom prst="roundRect">
            <a:avLst>
              <a:gd name="adj" fmla="val 14709"/>
            </a:avLst>
          </a:prstGeom>
          <a:solidFill>
            <a:srgbClr val="F6E6C4"/>
          </a:solidFill>
          <a:ln/>
        </p:spPr>
        <p:txBody>
          <a:bodyPr wrap="square" lIns="166003" tIns="140603" rIns="166003" bIns="140603" rtlCol="0" anchor="ctr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治療失敗，可能產生抗藥性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59948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交互作用｜方向一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長輩常見慢性病藥，要先評估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236686"/>
              </p:ext>
            </p:extLst>
          </p:nvPr>
        </p:nvGraphicFramePr>
        <p:xfrm>
          <a:off x="822665" y="2011331"/>
          <a:ext cx="10556463" cy="3847729"/>
        </p:xfrm>
        <a:graphic>
          <a:graphicData uri="http://schemas.openxmlformats.org/drawingml/2006/table">
            <a:tbl>
              <a:tblPr/>
              <a:tblGrid>
                <a:gridCol w="2639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1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729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藥物類別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例子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常見處理（由醫師藥師決定）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降血脂藥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simvastatin、lovastatin；atorvastatin、rosuvastatin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前兩者療程中需暫停；後兩者可能暫停或減量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抗凝血、抗血小板藥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rivaroxaban、apixaban、ticagrelor、clopidogrel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出血風險或藥效改變，需評估調整或改用其他抗病毒藥；不可自行停藥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心律不整藥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amiodarone 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不可併用，改用其他抗病毒藥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安眠鎮靜藥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 midazolam、triazolam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不可併用，可能過度鎮靜、呼吸抑制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攝護腺、痛風藥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alfuzosin、silodosin；colchicine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低血壓或藥物毒性，需暫停或調整劑量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參考：疾管署 Paxlovid 藥物交互作用管理建議　・　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96277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交互作用｜方向二與保健食品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這些藥和保健食品，也要主動說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3397291" cy="2052658"/>
          </a:xfrm>
          <a:prstGeom prst="roundRect">
            <a:avLst>
              <a:gd name="adj" fmla="val 7270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58740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讓 Paxlovid 失效的藥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634630"/>
            <a:ext cx="2975715" cy="825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抗癲癇藥 carbamazepine、phenytoin、phenobarbital；抗結核藥 rifampin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70068" y="3536417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不可併用，需改用其他抗病毒藥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97354" y="2004616"/>
            <a:ext cx="3397291" cy="2052658"/>
          </a:xfrm>
          <a:prstGeom prst="roundRect">
            <a:avLst>
              <a:gd name="adj" fmla="val 7270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51478" y="2258740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聖約翰草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51478" y="2634630"/>
            <a:ext cx="29757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常見於舒壓、改善情緒的保健食品，會加速 Paxlovid 代謝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51478" y="3269679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不可併用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78765" y="2004616"/>
            <a:ext cx="3397291" cy="2052658"/>
          </a:xfrm>
          <a:prstGeom prst="roundRect">
            <a:avLst>
              <a:gd name="adj" fmla="val 7270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8232888" y="2258740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32888" y="2634630"/>
            <a:ext cx="2975715" cy="825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含與 lovastatin 相同的成分，濃度會大幅升高，增加肌肉傷害風險（第一單元）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32888" y="3536417"/>
            <a:ext cx="29757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療程中暫停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4314441"/>
            <a:ext cx="10566462" cy="692109"/>
          </a:xfrm>
          <a:prstGeom prst="roundRect">
            <a:avLst>
              <a:gd name="adj" fmla="val 18350"/>
            </a:avLst>
          </a:prstGeom>
          <a:solidFill>
            <a:srgbClr val="17385A"/>
          </a:solidFill>
          <a:ln/>
        </p:spPr>
        <p:txBody>
          <a:bodyPr wrap="square" lIns="242162" tIns="166003" rIns="0" bIns="140562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保健食品也是交互作用的來源。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成分不明的複方產品，請一併帶給藥師看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7002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交互作用｜實作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確診就醫前，準備好這三樣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3397291" cy="2027093"/>
          </a:xfrm>
          <a:prstGeom prst="roundRect">
            <a:avLst>
              <a:gd name="adj" fmla="val 73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5427" y="2284090"/>
            <a:ext cx="2923476" cy="482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95427" y="2842865"/>
            <a:ext cx="292347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所有藥袋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5427" y="3218755"/>
            <a:ext cx="2923476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包括不同醫院、不同科別開的藥，或健保卡雲端藥歷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97354" y="2004616"/>
            <a:ext cx="3397291" cy="2027093"/>
          </a:xfrm>
          <a:prstGeom prst="roundRect">
            <a:avLst>
              <a:gd name="adj" fmla="val 73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76837" y="2284090"/>
            <a:ext cx="2923476" cy="482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676837" y="2842865"/>
            <a:ext cx="292347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676837" y="3218755"/>
            <a:ext cx="2923476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紅麴、聖約翰草、各種複方，拍下成分表也可以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78765" y="2004616"/>
            <a:ext cx="3397291" cy="2027093"/>
          </a:xfrm>
          <a:prstGeom prst="roundRect">
            <a:avLst>
              <a:gd name="adj" fmla="val 73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8258247" y="2284090"/>
            <a:ext cx="2923476" cy="482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258247" y="2842865"/>
            <a:ext cx="292347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腎功能資料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8247" y="3218755"/>
            <a:ext cx="2923476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最近的抽血報告，醫師需要據此決定劑量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2769" y="4288879"/>
            <a:ext cx="10566462" cy="1054038"/>
          </a:xfrm>
          <a:prstGeom prst="roundRect">
            <a:avLst>
              <a:gd name="adj" fmla="val 1204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92128" y="4492054"/>
            <a:ext cx="10307977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領藥時問清楚：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哪些藥要暫停？暫停到哪一天？什麼時候恢復？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92128" y="4853992"/>
            <a:ext cx="10307977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不要自己判斷：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沒被交代暫停的藥，照常吃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875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綜合整理｜與第四單元對照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新冠與流感，一表對照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158423"/>
              </p:ext>
            </p:extLst>
          </p:nvPr>
        </p:nvGraphicFramePr>
        <p:xfrm>
          <a:off x="822665" y="2011337"/>
          <a:ext cx="10556463" cy="3235297"/>
        </p:xfrm>
        <a:graphic>
          <a:graphicData uri="http://schemas.openxmlformats.org/drawingml/2006/table">
            <a:tbl>
              <a:tblPr/>
              <a:tblGrid>
                <a:gridCol w="3518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8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新冠肺炎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流感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17385A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疫苗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每年接種，10/1 起；右手臂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每年接種，10/1 起；左手臂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738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用藥時機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發病 5 天內（部分藥 3 天內）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越早越好，48 小時內最佳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主要口服藥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Paxlovid，一天 2 次共 5 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克流感，一天 2 次共 5 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交互作用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多，必須逐一檢查慢性病藥與保健食品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克流感少；紓伏效避免與鈣、鎂、鐵同服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共同原則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吃完整個療程，不自行停藥；抗生素對兩者都無效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2DC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88900" marB="889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 cap="flat" cmpd="sng" algn="ctr">
                      <a:solidFill>
                        <a:srgbClr val="E2DCCD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6453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藥師叮嚀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面對新冠的五個原則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53791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080915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打疫苗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17837" y="2106327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左流右新，每年更新保護力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671564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44657" y="2798688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快就醫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517837" y="2824100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高風險者快篩陽性，5 天內就醫評估用藥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389350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516474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帶藥袋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17837" y="3541874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所有藥物與保健食品都讓醫師藥師看過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107123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44657" y="4234247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吃完藥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517837" y="4259659"/>
            <a:ext cx="8888391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抗病毒藥吃滿 5 天；暫停的藥依指示恢復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2769" y="4821721"/>
            <a:ext cx="10566462" cy="609590"/>
          </a:xfrm>
          <a:prstGeom prst="roundRect">
            <a:avLst>
              <a:gd name="adj" fmla="val 1875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1359" y="4948721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514538" y="4974134"/>
            <a:ext cx="889518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哪些藥要停、停多久，領藥時問清楚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48184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3B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快問快答｜解答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答案揭曉：對？還是不對？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6600"/>
            <a:ext cx="3386684" cy="2997200"/>
          </a:xfrm>
          <a:prstGeom prst="roundRect">
            <a:avLst>
              <a:gd name="adj" fmla="val 7765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2128" y="2260600"/>
            <a:ext cx="29128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zh-TW" alt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92128" y="4140200"/>
            <a:ext cx="2912805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新冠與流感疫苗可以同一天接種，「左流右新」一次完成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2632" y="2006600"/>
            <a:ext cx="3386736" cy="2997200"/>
          </a:xfrm>
          <a:prstGeom prst="roundRect">
            <a:avLst>
              <a:gd name="adj" fmla="val 7765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81991" y="2260600"/>
            <a:ext cx="291285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zh-TW" alt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681991" y="4140200"/>
            <a:ext cx="2912858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Paxlovid 會讓部分降血脂藥與紅麴成分濃度大增，療程中常需暫停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2547" y="2006600"/>
            <a:ext cx="3386684" cy="2997200"/>
          </a:xfrm>
          <a:prstGeom prst="roundRect">
            <a:avLst>
              <a:gd name="adj" fmla="val 7765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71906" y="2260600"/>
            <a:ext cx="29128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zh-TW" alt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271906" y="4140200"/>
            <a:ext cx="2912805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抗病毒藥要吃滿 5 天，症狀好轉也不能自行停藥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769" y="5435600"/>
            <a:ext cx="10883456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一句話記住：確診先就醫，藥袋保健食品一起帶。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新冠肺炎、疫苗與治療藥物</a:t>
            </a:r>
            <a:endParaRPr lang="en-US" sz="1200" dirty="0"/>
          </a:p>
        </p:txBody>
      </p:sp>
      <p:sp>
        <p:nvSpPr>
          <p:cNvPr id="30" name="Question 1"/>
          <p:cNvSpPr txBox="1"/>
          <p:nvPr/>
        </p:nvSpPr>
        <p:spPr>
          <a:xfrm>
            <a:off x="1092200" y="2717800"/>
            <a:ext cx="29083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新冠疫苗和流感疫苗要分開打，最好隔兩週？</a:t>
            </a:r>
            <a:endParaRPr lang="en-US" sz="1600" dirty="0"/>
          </a:p>
        </p:txBody>
      </p:sp>
      <p:cxnSp>
        <p:nvCxnSpPr>
          <p:cNvPr id="40" name="Divider 40"/>
          <p:cNvCxnSpPr/>
          <p:nvPr/>
        </p:nvCxnSpPr>
        <p:spPr>
          <a:xfrm>
            <a:off x="1092200" y="3556000"/>
            <a:ext cx="2832100" cy="0"/>
          </a:xfrm>
          <a:prstGeom prst="line">
            <a:avLst/>
          </a:prstGeom>
          <a:ln w="9525">
            <a:solidFill>
              <a:srgbClr val="E2DCCD"/>
            </a:solidFill>
          </a:ln>
        </p:spPr>
      </p:cxnSp>
      <p:sp>
        <p:nvSpPr>
          <p:cNvPr id="50" name="Answer 1"/>
          <p:cNvSpPr txBox="1"/>
          <p:nvPr/>
        </p:nvSpPr>
        <p:spPr>
          <a:xfrm>
            <a:off x="1092200" y="3708400"/>
            <a:ext cx="29083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zh-TW" alt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  <a:endParaRPr lang="en-US" sz="2000" dirty="0"/>
          </a:p>
        </p:txBody>
      </p:sp>
      <p:sp>
        <p:nvSpPr>
          <p:cNvPr id="31" name="Question 2"/>
          <p:cNvSpPr txBox="1"/>
          <p:nvPr/>
        </p:nvSpPr>
        <p:spPr>
          <a:xfrm>
            <a:off x="4686300" y="2717800"/>
            <a:ext cx="29083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吃新冠口服藥期間，降血脂藥和紅麴照常吃？</a:t>
            </a:r>
            <a:endParaRPr lang="en-US" sz="1600" dirty="0"/>
          </a:p>
        </p:txBody>
      </p:sp>
      <p:cxnSp>
        <p:nvCxnSpPr>
          <p:cNvPr id="41" name="Divider 41"/>
          <p:cNvCxnSpPr/>
          <p:nvPr/>
        </p:nvCxnSpPr>
        <p:spPr>
          <a:xfrm>
            <a:off x="4686300" y="3556000"/>
            <a:ext cx="2832100" cy="0"/>
          </a:xfrm>
          <a:prstGeom prst="line">
            <a:avLst/>
          </a:prstGeom>
          <a:ln w="9525">
            <a:solidFill>
              <a:srgbClr val="E2DCCD"/>
            </a:solidFill>
          </a:ln>
        </p:spPr>
      </p:cxnSp>
      <p:sp>
        <p:nvSpPr>
          <p:cNvPr id="51" name="Answer 2"/>
          <p:cNvSpPr txBox="1"/>
          <p:nvPr/>
        </p:nvSpPr>
        <p:spPr>
          <a:xfrm>
            <a:off x="4686300" y="3708400"/>
            <a:ext cx="29083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zh-TW" alt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  <a:endParaRPr lang="en-US" sz="2000" dirty="0"/>
          </a:p>
        </p:txBody>
      </p:sp>
      <p:sp>
        <p:nvSpPr>
          <p:cNvPr id="32" name="Question 3"/>
          <p:cNvSpPr txBox="1"/>
          <p:nvPr/>
        </p:nvSpPr>
        <p:spPr>
          <a:xfrm>
            <a:off x="8267700" y="2717800"/>
            <a:ext cx="29083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新冠口服藥吃了三天，症狀好了就可以停？</a:t>
            </a:r>
            <a:endParaRPr lang="en-US" sz="1600" dirty="0"/>
          </a:p>
        </p:txBody>
      </p:sp>
      <p:cxnSp>
        <p:nvCxnSpPr>
          <p:cNvPr id="42" name="Divider 42"/>
          <p:cNvCxnSpPr/>
          <p:nvPr/>
        </p:nvCxnSpPr>
        <p:spPr>
          <a:xfrm>
            <a:off x="8267700" y="3556000"/>
            <a:ext cx="2832100" cy="0"/>
          </a:xfrm>
          <a:prstGeom prst="line">
            <a:avLst/>
          </a:prstGeom>
          <a:ln w="9525">
            <a:solidFill>
              <a:srgbClr val="E2DCCD"/>
            </a:solidFill>
          </a:ln>
        </p:spPr>
      </p:cxnSp>
      <p:sp>
        <p:nvSpPr>
          <p:cNvPr id="52" name="Answer 3"/>
          <p:cNvSpPr txBox="1"/>
          <p:nvPr/>
        </p:nvSpPr>
        <p:spPr>
          <a:xfrm>
            <a:off x="8267700" y="3708400"/>
            <a:ext cx="29083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zh-TW" altLang="en-US" sz="2000" b="1" dirty="0">
                <a:solidFill>
                  <a:srgbClr val="9A3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答案：不對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3422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3" grpId="0" animBg="1"/>
      <p:bldP spid="50" grpId="0"/>
      <p:bldP spid="51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9" y="2319089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i="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謝謝聆聽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769" y="330458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有任何用藥或疫苗的疑問，歡迎提問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9" y="3949737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254500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下一單元預告：[下一單元主題]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769" y="5999460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社團法人新北市藥師公會　｜　用藥安全教育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用藥安全教案｜第五單元：新冠肺炎、疫苗與治療藥物">
  <a:themeElements>
    <a:clrScheme name="用藥安全教案｜第五單元：新冠肺炎、疫苗與治療藥物">
      <a:dk1>
        <a:srgbClr val="17385A"/>
      </a:dk1>
      <a:lt1>
        <a:srgbClr val="F7F5EF"/>
      </a:lt1>
      <a:dk2>
        <a:srgbClr val="4F677F"/>
      </a:dk2>
      <a:lt2>
        <a:srgbClr val="E1E2E0"/>
      </a:lt2>
      <a:accent1>
        <a:srgbClr val="1F6F6F"/>
      </a:accent1>
      <a:accent2>
        <a:srgbClr val="E3B25A"/>
      </a:accent2>
      <a:accent3>
        <a:srgbClr val="B7802A"/>
      </a:accent3>
      <a:accent4>
        <a:srgbClr val="9FD6D0"/>
      </a:accent4>
      <a:accent5>
        <a:srgbClr val="9A3B2E"/>
      </a:accent5>
      <a:accent6>
        <a:srgbClr val="F6E6C4"/>
      </a:accent6>
      <a:hlink>
        <a:srgbClr val="0563C1"/>
      </a:hlink>
      <a:folHlink>
        <a:srgbClr val="954F72"/>
      </a:folHlink>
    </a:clrScheme>
    <a:fontScheme name="用藥安全教案｜第五單元：新冠肺炎、疫苗與治療藥物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315F44F-CD71-437F-B609-29E768BC9289}">
  <we:reference id="wa200010001" version="1.0.0.1" store="zh-TW" storeType="OMEX"/>
  <we:alternateReferences>
    <we:reference id="WA200010001" version="1.0.0.1" store="" storeType="OMEX"/>
  </we:alternateReferences>
  <we:properties>
    <we:property name="claude.fileId" value="&quot;953afb32-a76b-41d0-8976-3b403b4c3e5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1367</Words>
  <Application>Microsoft Office PowerPoint</Application>
  <PresentationFormat>寬螢幕</PresentationFormat>
  <Paragraphs>302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5" baseType="lpstr">
      <vt:lpstr>Noto Sans TC</vt:lpstr>
      <vt:lpstr>Arial</vt:lpstr>
      <vt:lpstr>用藥安全教案｜第五單元：新冠肺炎、疫苗與治療藥物</vt:lpstr>
      <vt:lpstr>新冠肺炎、疫苗與治療藥物</vt:lpstr>
      <vt:lpstr>快問快答：對？還是不對？</vt:lpstr>
      <vt:lpstr>上完這個單元，我們能夠……</vt:lpstr>
      <vt:lpstr>認識新冠肺炎</vt:lpstr>
      <vt:lpstr>這些人確診，要特別小心</vt:lpstr>
      <vt:lpstr>高風險者確診，要把握黃金時間</vt:lpstr>
      <vt:lpstr>新冠疫苗</vt:lpstr>
      <vt:lpstr>115 年秋冬公費新冠疫苗</vt:lpstr>
      <vt:lpstr>接種前後，要注意什麼？</vt:lpstr>
      <vt:lpstr>新冠抗病毒藥物</vt:lpstr>
      <vt:lpstr>國內公費新冠抗病毒藥物</vt:lpstr>
      <vt:lpstr>領到 Paxlovid，要知道的五件事</vt:lpstr>
      <vt:lpstr>症狀不舒服，這樣緩解較安全</vt:lpstr>
      <vt:lpstr>Paxlovid 的交互作用</vt:lpstr>
      <vt:lpstr>關鍵在 ritonavir：肝臟代謝的「煞車」</vt:lpstr>
      <vt:lpstr>長輩常見慢性病藥，要先評估</vt:lpstr>
      <vt:lpstr>這些藥和保健食品，也要主動說</vt:lpstr>
      <vt:lpstr>確診就醫前，準備好這三樣</vt:lpstr>
      <vt:lpstr>新冠與流感，一表對照</vt:lpstr>
      <vt:lpstr>面對新冠的五個原則</vt:lpstr>
      <vt:lpstr>答案揭曉：對？還是不對？</vt:lpstr>
      <vt:lpstr>謝謝聆聽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用藥安全教案｜第五單元：新冠肺炎、疫苗與治療藥物</dc:title>
  <dc:subject/>
  <dc:creator>張博彥</dc:creator>
  <cp:lastModifiedBy>博彥 張</cp:lastModifiedBy>
  <cp:revision>3</cp:revision>
  <dcterms:created xsi:type="dcterms:W3CDTF">2026-10-03T07:00:02Z</dcterms:created>
  <dcterms:modified xsi:type="dcterms:W3CDTF">2026-10-24T15:47:39Z</dcterms:modified>
</cp:coreProperties>
</file>